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Vollkorn"/>
      <p:bold r:id="rId16"/>
      <p:boldItalic r:id="rId17"/>
    </p:embeddedFont>
    <p:embeddedFont>
      <p:font typeface="Faustina SemiBold"/>
      <p:regular r:id="rId18"/>
      <p:bold r:id="rId19"/>
      <p:italic r:id="rId20"/>
      <p:boldItalic r:id="rId21"/>
    </p:embeddedFont>
    <p:embeddedFont>
      <p:font typeface="Vollkorn SemiBol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iK9XUxu7wMH2Kq07JxPuj2/LAj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austinaSemiBold-italic.fntdata"/><Relationship Id="rId22" Type="http://schemas.openxmlformats.org/officeDocument/2006/relationships/font" Target="fonts/VollkornSemiBold-regular.fntdata"/><Relationship Id="rId21" Type="http://schemas.openxmlformats.org/officeDocument/2006/relationships/font" Target="fonts/FaustinaSemiBold-boldItalic.fntdata"/><Relationship Id="rId24" Type="http://schemas.openxmlformats.org/officeDocument/2006/relationships/font" Target="fonts/VollkornSemiBold-italic.fntdata"/><Relationship Id="rId23" Type="http://schemas.openxmlformats.org/officeDocument/2006/relationships/font" Target="fonts/Vollkorn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Vollkorn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Vollkorn-boldItalic.fntdata"/><Relationship Id="rId16" Type="http://schemas.openxmlformats.org/officeDocument/2006/relationships/font" Target="fonts/Vollkorn-bold.fntdata"/><Relationship Id="rId19" Type="http://schemas.openxmlformats.org/officeDocument/2006/relationships/font" Target="fonts/FaustinaSemiBold-bold.fntdata"/><Relationship Id="rId18" Type="http://schemas.openxmlformats.org/officeDocument/2006/relationships/font" Target="fonts/Faustina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7.jp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4.png"/><Relationship Id="rId5" Type="http://schemas.openxmlformats.org/officeDocument/2006/relationships/image" Target="../media/image32.png"/><Relationship Id="rId6" Type="http://schemas.openxmlformats.org/officeDocument/2006/relationships/image" Target="../media/image21.gif"/><Relationship Id="rId7" Type="http://schemas.openxmlformats.org/officeDocument/2006/relationships/image" Target="../media/image13.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5.png"/><Relationship Id="rId9" Type="http://schemas.openxmlformats.org/officeDocument/2006/relationships/image" Target="../media/image50.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5.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8.png"/><Relationship Id="rId9" Type="http://schemas.openxmlformats.org/officeDocument/2006/relationships/image" Target="../media/image42.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8.png"/><Relationship Id="rId11" Type="http://schemas.openxmlformats.org/officeDocument/2006/relationships/image" Target="../media/image39.gif"/><Relationship Id="rId10" Type="http://schemas.openxmlformats.org/officeDocument/2006/relationships/image" Target="../media/image58.png"/><Relationship Id="rId9"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53.png"/><Relationship Id="rId7" Type="http://schemas.openxmlformats.org/officeDocument/2006/relationships/image" Target="../media/image35.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8.png"/><Relationship Id="rId10" Type="http://schemas.openxmlformats.org/officeDocument/2006/relationships/image" Target="../media/image46.png"/><Relationship Id="rId9"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19.png"/><Relationship Id="rId7" Type="http://schemas.openxmlformats.org/officeDocument/2006/relationships/image" Target="../media/image34.pn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8.png"/><Relationship Id="rId9"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57.png"/><Relationship Id="rId7" Type="http://schemas.openxmlformats.org/officeDocument/2006/relationships/image" Target="../media/image48.png"/><Relationship Id="rId8"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181803" y="3808711"/>
            <a:ext cx="13941300" cy="22305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ĐẢNG LÃNH ĐẠO CẢ NƯỚC QUÁ ĐỘ LÊN CHỦ NGHĨA XÃ HỘI </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VÀ TIẾN HÀNH CÔNG CUỘC ĐỔI MỚI</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(TỪ 1975 ĐẾN NAY)</a:t>
            </a:r>
            <a:endParaRPr b="1"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67615"/>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E9E3D0"/>
                </a:solidFill>
                <a:latin typeface="Vollkorn"/>
                <a:ea typeface="Vollkorn"/>
                <a:cs typeface="Vollkorn"/>
                <a:sym typeface="Vollkorn"/>
              </a:rPr>
              <a:t>Chương 3</a:t>
            </a:r>
            <a:endParaRPr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84" name="Shape 284"/>
        <p:cNvGrpSpPr/>
        <p:nvPr/>
      </p:nvGrpSpPr>
      <p:grpSpPr>
        <a:xfrm>
          <a:off x="0" y="0"/>
          <a:ext cx="0" cy="0"/>
          <a:chOff x="0" y="0"/>
          <a:chExt cx="0" cy="0"/>
        </a:xfrm>
      </p:grpSpPr>
      <p:grpSp>
        <p:nvGrpSpPr>
          <p:cNvPr id="285" name="Google Shape;285;p10"/>
          <p:cNvGrpSpPr/>
          <p:nvPr/>
        </p:nvGrpSpPr>
        <p:grpSpPr>
          <a:xfrm>
            <a:off x="1028700" y="781811"/>
            <a:ext cx="16230600" cy="8302706"/>
            <a:chOff x="0" y="0"/>
            <a:chExt cx="21640800" cy="11070274"/>
          </a:xfrm>
        </p:grpSpPr>
        <p:sp>
          <p:nvSpPr>
            <p:cNvPr id="286" name="Google Shape;286;p10"/>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0"/>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0"/>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0"/>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0" name="Google Shape;290;p10"/>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0"/>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0"/>
          <p:cNvSpPr txBox="1"/>
          <p:nvPr/>
        </p:nvSpPr>
        <p:spPr>
          <a:xfrm>
            <a:off x="2324729" y="4260103"/>
            <a:ext cx="13655298" cy="1203247"/>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293" name="Google Shape;293;p10"/>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0"/>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0"/>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00" name="Shape 100"/>
        <p:cNvGrpSpPr/>
        <p:nvPr/>
      </p:nvGrpSpPr>
      <p:grpSpPr>
        <a:xfrm>
          <a:off x="0" y="0"/>
          <a:ext cx="0" cy="0"/>
          <a:chOff x="0" y="0"/>
          <a:chExt cx="0" cy="0"/>
        </a:xfrm>
      </p:grpSpPr>
      <p:sp>
        <p:nvSpPr>
          <p:cNvPr id="101" name="Google Shape;101;p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2" name="Google Shape;102;p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1553179" y="3067177"/>
            <a:ext cx="15181642" cy="4554492"/>
          </a:xfrm>
          <a:custGeom>
            <a:rect b="b" l="l" r="r" t="t"/>
            <a:pathLst>
              <a:path extrusionOk="0" h="4554492" w="15181642">
                <a:moveTo>
                  <a:pt x="0" y="0"/>
                </a:moveTo>
                <a:lnTo>
                  <a:pt x="15181642" y="0"/>
                </a:lnTo>
                <a:lnTo>
                  <a:pt x="15181642" y="4554492"/>
                </a:lnTo>
                <a:lnTo>
                  <a:pt x="0" y="45544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4" name="Google Shape;104;p2"/>
          <p:cNvSpPr txBox="1"/>
          <p:nvPr/>
        </p:nvSpPr>
        <p:spPr>
          <a:xfrm>
            <a:off x="3025504" y="4741689"/>
            <a:ext cx="12237000" cy="9486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1" lang="en-US" sz="6162">
                <a:solidFill>
                  <a:srgbClr val="000000"/>
                </a:solidFill>
                <a:latin typeface="Vollkorn"/>
                <a:ea typeface="Vollkorn"/>
                <a:cs typeface="Vollkorn"/>
                <a:sym typeface="Vollkorn"/>
              </a:rPr>
              <a:t>Chương 3</a:t>
            </a:r>
            <a:endParaRPr i="1"/>
          </a:p>
        </p:txBody>
      </p:sp>
      <p:sp>
        <p:nvSpPr>
          <p:cNvPr id="105" name="Google Shape;105;p2"/>
          <p:cNvSpPr txBox="1"/>
          <p:nvPr/>
        </p:nvSpPr>
        <p:spPr>
          <a:xfrm>
            <a:off x="1591279" y="4722826"/>
            <a:ext cx="4088100" cy="1421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430">
                <a:solidFill>
                  <a:srgbClr val="000000"/>
                </a:solidFill>
                <a:latin typeface="Vollkorn"/>
                <a:ea typeface="Vollkorn"/>
                <a:cs typeface="Vollkorn"/>
                <a:sym typeface="Vollkorn"/>
              </a:rPr>
              <a:t>Lãnh đạo cả nước xây dựng chủ nghĩa xã hội và bảo vệ</a:t>
            </a:r>
            <a:endParaRPr i="1"/>
          </a:p>
          <a:p>
            <a:pPr indent="0" lvl="0" marL="0" marR="0" rtl="0" algn="ctr">
              <a:lnSpc>
                <a:spcPct val="140000"/>
              </a:lnSpc>
              <a:spcBef>
                <a:spcPts val="0"/>
              </a:spcBef>
              <a:spcAft>
                <a:spcPts val="0"/>
              </a:spcAft>
              <a:buNone/>
            </a:pPr>
            <a:r>
              <a:rPr b="1" i="1" lang="en-US" sz="2430">
                <a:solidFill>
                  <a:srgbClr val="000000"/>
                </a:solidFill>
                <a:latin typeface="Vollkorn"/>
                <a:ea typeface="Vollkorn"/>
                <a:cs typeface="Vollkorn"/>
                <a:sym typeface="Vollkorn"/>
              </a:rPr>
              <a:t> Tổ quốc (1975 - 1986)</a:t>
            </a:r>
            <a:endParaRPr i="1"/>
          </a:p>
        </p:txBody>
      </p:sp>
      <p:sp>
        <p:nvSpPr>
          <p:cNvPr id="106" name="Google Shape;106;p2"/>
          <p:cNvSpPr txBox="1"/>
          <p:nvPr/>
        </p:nvSpPr>
        <p:spPr>
          <a:xfrm>
            <a:off x="12674713" y="4552320"/>
            <a:ext cx="3884700" cy="17043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29">
                <a:solidFill>
                  <a:srgbClr val="000000"/>
                </a:solidFill>
                <a:latin typeface="Vollkorn"/>
                <a:ea typeface="Vollkorn"/>
                <a:cs typeface="Vollkorn"/>
                <a:sym typeface="Vollkorn"/>
              </a:rPr>
              <a:t>Lãnh đạo công cuộc đổi mới, </a:t>
            </a:r>
            <a:endParaRPr i="1"/>
          </a:p>
          <a:p>
            <a:pPr indent="0" lvl="0" marL="0" marR="0" rtl="0" algn="ctr">
              <a:lnSpc>
                <a:spcPct val="140018"/>
              </a:lnSpc>
              <a:spcBef>
                <a:spcPts val="0"/>
              </a:spcBef>
              <a:spcAft>
                <a:spcPts val="0"/>
              </a:spcAft>
              <a:buNone/>
            </a:pPr>
            <a:r>
              <a:rPr b="1" i="1" lang="en-US" sz="2129">
                <a:solidFill>
                  <a:srgbClr val="000000"/>
                </a:solidFill>
                <a:latin typeface="Vollkorn"/>
                <a:ea typeface="Vollkorn"/>
                <a:cs typeface="Vollkorn"/>
                <a:sym typeface="Vollkorn"/>
              </a:rPr>
              <a:t>đẩy mạnh công nghiệp hóa, </a:t>
            </a:r>
            <a:endParaRPr i="1"/>
          </a:p>
          <a:p>
            <a:pPr indent="0" lvl="0" marL="0" marR="0" rtl="0" algn="ctr">
              <a:lnSpc>
                <a:spcPct val="140018"/>
              </a:lnSpc>
              <a:spcBef>
                <a:spcPts val="0"/>
              </a:spcBef>
              <a:spcAft>
                <a:spcPts val="0"/>
              </a:spcAft>
              <a:buNone/>
            </a:pPr>
            <a:r>
              <a:rPr b="1" i="1" lang="en-US" sz="2129">
                <a:solidFill>
                  <a:srgbClr val="000000"/>
                </a:solidFill>
                <a:latin typeface="Vollkorn"/>
                <a:ea typeface="Vollkorn"/>
                <a:cs typeface="Vollkorn"/>
                <a:sym typeface="Vollkorn"/>
              </a:rPr>
              <a:t>hiện đại hóa và hội nhập quốc tế </a:t>
            </a:r>
            <a:endParaRPr i="1"/>
          </a:p>
          <a:p>
            <a:pPr indent="0" lvl="0" marL="0" marR="0" rtl="0" algn="ctr">
              <a:lnSpc>
                <a:spcPct val="140018"/>
              </a:lnSpc>
              <a:spcBef>
                <a:spcPts val="0"/>
              </a:spcBef>
              <a:spcAft>
                <a:spcPts val="0"/>
              </a:spcAft>
              <a:buNone/>
            </a:pPr>
            <a:r>
              <a:rPr b="1" i="1" lang="en-US" sz="2129">
                <a:solidFill>
                  <a:srgbClr val="000000"/>
                </a:solidFill>
                <a:latin typeface="Vollkorn"/>
                <a:ea typeface="Vollkorn"/>
                <a:cs typeface="Vollkorn"/>
                <a:sym typeface="Vollkorn"/>
              </a:rPr>
              <a:t>(từ năm 1986 đến nay)</a:t>
            </a:r>
            <a:endParaRPr i="1"/>
          </a:p>
        </p:txBody>
      </p:sp>
      <p:sp>
        <p:nvSpPr>
          <p:cNvPr id="107" name="Google Shape;107;p2"/>
          <p:cNvSpPr txBox="1"/>
          <p:nvPr/>
        </p:nvSpPr>
        <p:spPr>
          <a:xfrm>
            <a:off x="674529" y="3003088"/>
            <a:ext cx="6649800" cy="96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Xây dựng chủ nghĩa xã hội và bảo vệ Tổ quốc</a:t>
            </a:r>
            <a:endParaRPr b="1" i="1" sz="2600">
              <a:solidFill>
                <a:srgbClr val="FFFFFF"/>
              </a:solidFill>
              <a:latin typeface="Vollkorn"/>
              <a:ea typeface="Vollkorn"/>
              <a:cs typeface="Vollkorn"/>
              <a:sym typeface="Vollkorn"/>
            </a:endParaRPr>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1975 - 1981</a:t>
            </a:r>
            <a:endParaRPr i="1"/>
          </a:p>
        </p:txBody>
      </p:sp>
      <p:sp>
        <p:nvSpPr>
          <p:cNvPr id="108" name="Google Shape;108;p2"/>
          <p:cNvSpPr txBox="1"/>
          <p:nvPr/>
        </p:nvSpPr>
        <p:spPr>
          <a:xfrm>
            <a:off x="522479" y="6737545"/>
            <a:ext cx="6225600" cy="157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Đại hội đại biểu toàn quốc lần thứ V của Đảng</a:t>
            </a:r>
            <a:endParaRPr i="1" sz="1300"/>
          </a:p>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và các bước đột phá tiếp tục đổi mới kinh tế</a:t>
            </a:r>
            <a:endParaRPr i="1" sz="1300"/>
          </a:p>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1982 - 1986</a:t>
            </a:r>
            <a:endParaRPr i="1" sz="1300"/>
          </a:p>
        </p:txBody>
      </p:sp>
      <p:sp>
        <p:nvSpPr>
          <p:cNvPr id="109" name="Google Shape;109;p2"/>
          <p:cNvSpPr txBox="1"/>
          <p:nvPr/>
        </p:nvSpPr>
        <p:spPr>
          <a:xfrm>
            <a:off x="11831405" y="1860816"/>
            <a:ext cx="5571600" cy="99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Đổi mới toàn diện, đưa đất nước ra khỏi </a:t>
            </a:r>
            <a:endParaRPr i="1" sz="1300"/>
          </a:p>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khủng hoảng kinh tế - xã hội 1986 - 1996</a:t>
            </a:r>
            <a:endParaRPr i="1" sz="1300"/>
          </a:p>
        </p:txBody>
      </p:sp>
      <p:sp>
        <p:nvSpPr>
          <p:cNvPr id="110" name="Google Shape;110;p2"/>
          <p:cNvSpPr txBox="1"/>
          <p:nvPr/>
        </p:nvSpPr>
        <p:spPr>
          <a:xfrm>
            <a:off x="11151463" y="3109768"/>
            <a:ext cx="66498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00">
                <a:solidFill>
                  <a:srgbClr val="FFFF00"/>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111" name="Google Shape;111;p2"/>
          <p:cNvSpPr txBox="1"/>
          <p:nvPr/>
        </p:nvSpPr>
        <p:spPr>
          <a:xfrm>
            <a:off x="11495767" y="6810225"/>
            <a:ext cx="62430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Thành tựu, kinh nghiệm của công cuộc đổi mới</a:t>
            </a:r>
            <a:endParaRPr i="1" sz="1300"/>
          </a:p>
        </p:txBody>
      </p:sp>
      <p:sp>
        <p:nvSpPr>
          <p:cNvPr id="112" name="Google Shape;112;p2"/>
          <p:cNvSpPr txBox="1"/>
          <p:nvPr/>
        </p:nvSpPr>
        <p:spPr>
          <a:xfrm>
            <a:off x="11872803" y="7793119"/>
            <a:ext cx="54885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Nguyên nhân và tác hại của tham nhũng</a:t>
            </a:r>
            <a:endParaRPr i="1" sz="1300"/>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6" name="Shape 116"/>
        <p:cNvGrpSpPr/>
        <p:nvPr/>
      </p:nvGrpSpPr>
      <p:grpSpPr>
        <a:xfrm>
          <a:off x="0" y="0"/>
          <a:ext cx="0" cy="0"/>
          <a:chOff x="0" y="0"/>
          <a:chExt cx="0" cy="0"/>
        </a:xfrm>
      </p:grpSpPr>
      <p:sp>
        <p:nvSpPr>
          <p:cNvPr id="117" name="Google Shape;117;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3"/>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120" name="Google Shape;120;p3"/>
          <p:cNvSpPr txBox="1"/>
          <p:nvPr/>
        </p:nvSpPr>
        <p:spPr>
          <a:xfrm>
            <a:off x="1896637" y="711541"/>
            <a:ext cx="146388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sp>
        <p:nvSpPr>
          <p:cNvPr id="121" name="Google Shape;121;p3"/>
          <p:cNvSpPr txBox="1"/>
          <p:nvPr/>
        </p:nvSpPr>
        <p:spPr>
          <a:xfrm>
            <a:off x="7586426" y="2175326"/>
            <a:ext cx="31152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Bối cảnh lịch sử quốc tế</a:t>
            </a:r>
            <a:endParaRPr i="1"/>
          </a:p>
        </p:txBody>
      </p:sp>
      <p:sp>
        <p:nvSpPr>
          <p:cNvPr id="122" name="Google Shape;122;p3"/>
          <p:cNvSpPr/>
          <p:nvPr/>
        </p:nvSpPr>
        <p:spPr>
          <a:xfrm>
            <a:off x="2061218" y="3538814"/>
            <a:ext cx="8564362" cy="4003839"/>
          </a:xfrm>
          <a:custGeom>
            <a:rect b="b" l="l" r="r" t="t"/>
            <a:pathLst>
              <a:path extrusionOk="0" h="4003839" w="8564362">
                <a:moveTo>
                  <a:pt x="0" y="0"/>
                </a:moveTo>
                <a:lnTo>
                  <a:pt x="8564362" y="0"/>
                </a:lnTo>
                <a:lnTo>
                  <a:pt x="8564362" y="4003840"/>
                </a:lnTo>
                <a:lnTo>
                  <a:pt x="0" y="4003840"/>
                </a:lnTo>
                <a:lnTo>
                  <a:pt x="0" y="0"/>
                </a:lnTo>
                <a:close/>
              </a:path>
            </a:pathLst>
          </a:custGeom>
          <a:blipFill rotWithShape="1">
            <a:blip r:embed="rId4">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3"/>
          <p:cNvSpPr/>
          <p:nvPr/>
        </p:nvSpPr>
        <p:spPr>
          <a:xfrm>
            <a:off x="11776863" y="6619966"/>
            <a:ext cx="924178" cy="1184844"/>
          </a:xfrm>
          <a:custGeom>
            <a:rect b="b" l="l" r="r" t="t"/>
            <a:pathLst>
              <a:path extrusionOk="0" h="1184844" w="924178">
                <a:moveTo>
                  <a:pt x="0" y="0"/>
                </a:moveTo>
                <a:lnTo>
                  <a:pt x="924178" y="0"/>
                </a:lnTo>
                <a:lnTo>
                  <a:pt x="924178" y="1184844"/>
                </a:lnTo>
                <a:lnTo>
                  <a:pt x="0" y="118484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4" name="Google Shape;124;p3"/>
          <p:cNvPicPr preferRelativeResize="0"/>
          <p:nvPr/>
        </p:nvPicPr>
        <p:blipFill rotWithShape="1">
          <a:blip r:embed="rId6">
            <a:alphaModFix/>
          </a:blip>
          <a:srcRect b="0" l="0" r="0" t="0"/>
          <a:stretch/>
        </p:blipFill>
        <p:spPr>
          <a:xfrm flipH="1" rot="10800000">
            <a:off x="13852324" y="6029278"/>
            <a:ext cx="439396" cy="1141288"/>
          </a:xfrm>
          <a:prstGeom prst="rect">
            <a:avLst/>
          </a:prstGeom>
          <a:noFill/>
          <a:ln>
            <a:noFill/>
          </a:ln>
        </p:spPr>
      </p:pic>
      <p:pic>
        <p:nvPicPr>
          <p:cNvPr id="125" name="Google Shape;125;p3"/>
          <p:cNvPicPr preferRelativeResize="0"/>
          <p:nvPr/>
        </p:nvPicPr>
        <p:blipFill rotWithShape="1">
          <a:blip r:embed="rId6">
            <a:alphaModFix/>
          </a:blip>
          <a:srcRect b="0" l="0" r="0" t="0"/>
          <a:stretch/>
        </p:blipFill>
        <p:spPr>
          <a:xfrm flipH="1" rot="-8503070">
            <a:off x="13424961" y="7670628"/>
            <a:ext cx="381280" cy="990338"/>
          </a:xfrm>
          <a:prstGeom prst="rect">
            <a:avLst/>
          </a:prstGeom>
          <a:noFill/>
          <a:ln>
            <a:noFill/>
          </a:ln>
        </p:spPr>
      </p:pic>
      <p:pic>
        <p:nvPicPr>
          <p:cNvPr id="126" name="Google Shape;126;p3"/>
          <p:cNvPicPr preferRelativeResize="0"/>
          <p:nvPr/>
        </p:nvPicPr>
        <p:blipFill rotWithShape="1">
          <a:blip r:embed="rId6">
            <a:alphaModFix/>
          </a:blip>
          <a:srcRect b="0" l="0" r="0" t="0"/>
          <a:stretch/>
        </p:blipFill>
        <p:spPr>
          <a:xfrm flipH="1" rot="8520075">
            <a:off x="14336459" y="7669857"/>
            <a:ext cx="381280" cy="990338"/>
          </a:xfrm>
          <a:prstGeom prst="rect">
            <a:avLst/>
          </a:prstGeom>
          <a:noFill/>
          <a:ln>
            <a:noFill/>
          </a:ln>
        </p:spPr>
      </p:pic>
      <p:sp>
        <p:nvSpPr>
          <p:cNvPr id="127" name="Google Shape;127;p3"/>
          <p:cNvSpPr/>
          <p:nvPr/>
        </p:nvSpPr>
        <p:spPr>
          <a:xfrm>
            <a:off x="11950618" y="8914102"/>
            <a:ext cx="1574062" cy="702425"/>
          </a:xfrm>
          <a:custGeom>
            <a:rect b="b" l="l" r="r" t="t"/>
            <a:pathLst>
              <a:path extrusionOk="0" h="702425" w="1574062">
                <a:moveTo>
                  <a:pt x="0" y="0"/>
                </a:moveTo>
                <a:lnTo>
                  <a:pt x="1574063" y="0"/>
                </a:lnTo>
                <a:lnTo>
                  <a:pt x="1574063" y="702425"/>
                </a:lnTo>
                <a:lnTo>
                  <a:pt x="0" y="70242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 name="Google Shape;128;p3"/>
          <p:cNvPicPr preferRelativeResize="0"/>
          <p:nvPr/>
        </p:nvPicPr>
        <p:blipFill rotWithShape="1">
          <a:blip r:embed="rId6">
            <a:alphaModFix/>
          </a:blip>
          <a:srcRect b="0" l="0" r="0" t="0"/>
          <a:stretch/>
        </p:blipFill>
        <p:spPr>
          <a:xfrm>
            <a:off x="13852324" y="3680004"/>
            <a:ext cx="439396" cy="1141288"/>
          </a:xfrm>
          <a:prstGeom prst="rect">
            <a:avLst/>
          </a:prstGeom>
          <a:noFill/>
          <a:ln>
            <a:noFill/>
          </a:ln>
        </p:spPr>
      </p:pic>
      <p:sp>
        <p:nvSpPr>
          <p:cNvPr id="129" name="Google Shape;129;p3"/>
          <p:cNvSpPr/>
          <p:nvPr/>
        </p:nvSpPr>
        <p:spPr>
          <a:xfrm>
            <a:off x="11249776" y="2538216"/>
            <a:ext cx="989176" cy="980521"/>
          </a:xfrm>
          <a:custGeom>
            <a:rect b="b" l="l" r="r" t="t"/>
            <a:pathLst>
              <a:path extrusionOk="0" h="980521" w="989176">
                <a:moveTo>
                  <a:pt x="0" y="0"/>
                </a:moveTo>
                <a:lnTo>
                  <a:pt x="989176" y="0"/>
                </a:lnTo>
                <a:lnTo>
                  <a:pt x="989176" y="980521"/>
                </a:lnTo>
                <a:lnTo>
                  <a:pt x="0" y="98052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3"/>
          <p:cNvSpPr txBox="1"/>
          <p:nvPr/>
        </p:nvSpPr>
        <p:spPr>
          <a:xfrm>
            <a:off x="12073889" y="4933385"/>
            <a:ext cx="3996300" cy="99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85">
                <a:solidFill>
                  <a:srgbClr val="FFFFFF"/>
                </a:solidFill>
                <a:latin typeface="Vollkorn"/>
                <a:ea typeface="Vollkorn"/>
                <a:cs typeface="Vollkorn"/>
                <a:sym typeface="Vollkorn"/>
              </a:rPr>
              <a:t>Mâu thuẫn Xô - Trung</a:t>
            </a:r>
            <a:endParaRPr i="1"/>
          </a:p>
          <a:p>
            <a:pPr indent="0" lvl="0" marL="0" marR="0" rtl="0" algn="ctr">
              <a:lnSpc>
                <a:spcPct val="140000"/>
              </a:lnSpc>
              <a:spcBef>
                <a:spcPts val="0"/>
              </a:spcBef>
              <a:spcAft>
                <a:spcPts val="0"/>
              </a:spcAft>
              <a:buNone/>
            </a:pPr>
            <a:r>
              <a:rPr i="1" lang="en-US" sz="2685">
                <a:solidFill>
                  <a:srgbClr val="FFFFFF"/>
                </a:solidFill>
                <a:latin typeface="Vollkorn"/>
                <a:ea typeface="Vollkorn"/>
                <a:cs typeface="Vollkorn"/>
                <a:sym typeface="Vollkorn"/>
              </a:rPr>
              <a:t>Trung Quốc xa rời khối XHCN</a:t>
            </a:r>
            <a:endParaRPr i="1"/>
          </a:p>
        </p:txBody>
      </p:sp>
      <p:sp>
        <p:nvSpPr>
          <p:cNvPr id="131" name="Google Shape;131;p3"/>
          <p:cNvSpPr txBox="1"/>
          <p:nvPr/>
        </p:nvSpPr>
        <p:spPr>
          <a:xfrm>
            <a:off x="12878282" y="7155238"/>
            <a:ext cx="2387400" cy="99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85">
                <a:solidFill>
                  <a:srgbClr val="FFFFFF"/>
                </a:solidFill>
                <a:latin typeface="Vollkorn"/>
                <a:ea typeface="Vollkorn"/>
                <a:cs typeface="Vollkorn"/>
                <a:sym typeface="Vollkorn"/>
              </a:rPr>
              <a:t>Âm mưu bá quyền</a:t>
            </a:r>
            <a:endParaRPr i="1"/>
          </a:p>
        </p:txBody>
      </p:sp>
      <p:sp>
        <p:nvSpPr>
          <p:cNvPr id="132" name="Google Shape;132;p3"/>
          <p:cNvSpPr txBox="1"/>
          <p:nvPr/>
        </p:nvSpPr>
        <p:spPr>
          <a:xfrm>
            <a:off x="14529606" y="8961727"/>
            <a:ext cx="1697100" cy="818400"/>
          </a:xfrm>
          <a:prstGeom prst="rect">
            <a:avLst/>
          </a:prstGeom>
          <a:noFill/>
          <a:ln>
            <a:noFill/>
          </a:ln>
        </p:spPr>
        <p:txBody>
          <a:bodyPr anchorCtr="0" anchor="t" bIns="0" lIns="0" spcFirstLastPara="1" rIns="0" wrap="square" tIns="0">
            <a:spAutoFit/>
          </a:bodyPr>
          <a:lstStyle/>
          <a:p>
            <a:pPr indent="0" lvl="0" marL="0" marR="0" rtl="0" algn="ctr">
              <a:lnSpc>
                <a:spcPct val="98994"/>
              </a:lnSpc>
              <a:spcBef>
                <a:spcPts val="0"/>
              </a:spcBef>
              <a:spcAft>
                <a:spcPts val="0"/>
              </a:spcAft>
              <a:buNone/>
            </a:pPr>
            <a:r>
              <a:rPr i="1" lang="en-US" sz="2685">
                <a:solidFill>
                  <a:srgbClr val="FFFFFF"/>
                </a:solidFill>
                <a:latin typeface="Vollkorn"/>
                <a:ea typeface="Vollkorn"/>
                <a:cs typeface="Vollkorn"/>
                <a:sym typeface="Vollkorn"/>
              </a:rPr>
              <a:t>Phá thế </a:t>
            </a:r>
            <a:endParaRPr i="1"/>
          </a:p>
          <a:p>
            <a:pPr indent="0" lvl="0" marL="0" marR="0" rtl="0" algn="ctr">
              <a:lnSpc>
                <a:spcPct val="98994"/>
              </a:lnSpc>
              <a:spcBef>
                <a:spcPts val="0"/>
              </a:spcBef>
              <a:spcAft>
                <a:spcPts val="0"/>
              </a:spcAft>
              <a:buNone/>
            </a:pPr>
            <a:r>
              <a:rPr i="1" lang="en-US" sz="2685">
                <a:solidFill>
                  <a:srgbClr val="FFFFFF"/>
                </a:solidFill>
                <a:latin typeface="Vollkorn"/>
                <a:ea typeface="Vollkorn"/>
                <a:cs typeface="Vollkorn"/>
                <a:sym typeface="Vollkorn"/>
              </a:rPr>
              <a:t>địa chính trị</a:t>
            </a:r>
            <a:endParaRPr i="1" sz="2685">
              <a:solidFill>
                <a:srgbClr val="FFFFFF"/>
              </a:solidFill>
              <a:latin typeface="Vollkorn"/>
              <a:ea typeface="Vollkorn"/>
              <a:cs typeface="Vollkorn"/>
              <a:sym typeface="Vollkorn"/>
            </a:endParaRPr>
          </a:p>
        </p:txBody>
      </p:sp>
      <p:sp>
        <p:nvSpPr>
          <p:cNvPr id="133" name="Google Shape;133;p3"/>
          <p:cNvSpPr txBox="1"/>
          <p:nvPr/>
        </p:nvSpPr>
        <p:spPr>
          <a:xfrm>
            <a:off x="12036758" y="2680629"/>
            <a:ext cx="4190100" cy="921600"/>
          </a:xfrm>
          <a:prstGeom prst="rect">
            <a:avLst/>
          </a:prstGeom>
          <a:noFill/>
          <a:ln>
            <a:noFill/>
          </a:ln>
        </p:spPr>
        <p:txBody>
          <a:bodyPr anchorCtr="0" anchor="t" bIns="0" lIns="0" spcFirstLastPara="1" rIns="0" wrap="square" tIns="0">
            <a:spAutoFit/>
          </a:bodyPr>
          <a:lstStyle/>
          <a:p>
            <a:pPr indent="0" lvl="0" marL="0" marR="0" rtl="0" algn="ctr">
              <a:lnSpc>
                <a:spcPct val="123016"/>
              </a:lnSpc>
              <a:spcBef>
                <a:spcPts val="0"/>
              </a:spcBef>
              <a:spcAft>
                <a:spcPts val="0"/>
              </a:spcAft>
              <a:buNone/>
            </a:pPr>
            <a:r>
              <a:rPr i="1" lang="en-US" sz="2685">
                <a:solidFill>
                  <a:srgbClr val="FFFFFF"/>
                </a:solidFill>
                <a:latin typeface="Vollkorn"/>
                <a:ea typeface="Vollkorn"/>
                <a:cs typeface="Vollkorn"/>
                <a:sym typeface="Vollkorn"/>
              </a:rPr>
              <a:t>Xuất hiện khủng hoảng,</a:t>
            </a:r>
            <a:endParaRPr i="1"/>
          </a:p>
          <a:p>
            <a:pPr indent="0" lvl="0" marL="0" marR="0" rtl="0" algn="ctr">
              <a:lnSpc>
                <a:spcPct val="123016"/>
              </a:lnSpc>
              <a:spcBef>
                <a:spcPts val="0"/>
              </a:spcBef>
              <a:spcAft>
                <a:spcPts val="0"/>
              </a:spcAft>
              <a:buNone/>
            </a:pPr>
            <a:r>
              <a:rPr i="1" lang="en-US" sz="2685">
                <a:solidFill>
                  <a:srgbClr val="FFFFFF"/>
                </a:solidFill>
                <a:latin typeface="Vollkorn"/>
                <a:ea typeface="Vollkorn"/>
                <a:cs typeface="Vollkorn"/>
                <a:sym typeface="Vollkorn"/>
              </a:rPr>
              <a:t>bộc lộ khuyết điểm</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37" name="Shape 137"/>
        <p:cNvGrpSpPr/>
        <p:nvPr/>
      </p:nvGrpSpPr>
      <p:grpSpPr>
        <a:xfrm>
          <a:off x="0" y="0"/>
          <a:ext cx="0" cy="0"/>
          <a:chOff x="0" y="0"/>
          <a:chExt cx="0" cy="0"/>
        </a:xfrm>
      </p:grpSpPr>
      <p:sp>
        <p:nvSpPr>
          <p:cNvPr id="138" name="Google Shape;138;p4"/>
          <p:cNvSpPr/>
          <p:nvPr/>
        </p:nvSpPr>
        <p:spPr>
          <a:xfrm>
            <a:off x="255632" y="515361"/>
            <a:ext cx="17926650" cy="9887033"/>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9" name="Google Shape;139;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4"/>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141" name="Google Shape;141;p4"/>
          <p:cNvSpPr txBox="1"/>
          <p:nvPr/>
        </p:nvSpPr>
        <p:spPr>
          <a:xfrm>
            <a:off x="1896637" y="711541"/>
            <a:ext cx="146388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sp>
        <p:nvSpPr>
          <p:cNvPr id="142" name="Google Shape;142;p4"/>
          <p:cNvSpPr txBox="1"/>
          <p:nvPr/>
        </p:nvSpPr>
        <p:spPr>
          <a:xfrm>
            <a:off x="7322108" y="2175326"/>
            <a:ext cx="3643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Bối cảnh lịch sử trong nước</a:t>
            </a:r>
            <a:endParaRPr i="1"/>
          </a:p>
        </p:txBody>
      </p:sp>
      <p:grpSp>
        <p:nvGrpSpPr>
          <p:cNvPr id="143" name="Google Shape;143;p4"/>
          <p:cNvGrpSpPr/>
          <p:nvPr/>
        </p:nvGrpSpPr>
        <p:grpSpPr>
          <a:xfrm>
            <a:off x="1028700" y="2232476"/>
            <a:ext cx="6353002" cy="7512425"/>
            <a:chOff x="0" y="0"/>
            <a:chExt cx="8470669" cy="10016567"/>
          </a:xfrm>
        </p:grpSpPr>
        <p:sp>
          <p:nvSpPr>
            <p:cNvPr id="144" name="Google Shape;144;p4"/>
            <p:cNvSpPr/>
            <p:nvPr/>
          </p:nvSpPr>
          <p:spPr>
            <a:xfrm>
              <a:off x="0" y="0"/>
              <a:ext cx="8470669" cy="10016567"/>
            </a:xfrm>
            <a:custGeom>
              <a:rect b="b" l="l" r="r" t="t"/>
              <a:pathLst>
                <a:path extrusionOk="0" h="10016567" w="8470669">
                  <a:moveTo>
                    <a:pt x="0" y="0"/>
                  </a:moveTo>
                  <a:lnTo>
                    <a:pt x="8470669" y="0"/>
                  </a:lnTo>
                  <a:lnTo>
                    <a:pt x="8470669" y="10016567"/>
                  </a:lnTo>
                  <a:lnTo>
                    <a:pt x="0" y="1001656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45" name="Google Shape;145;p4"/>
            <p:cNvCxnSpPr/>
            <p:nvPr/>
          </p:nvCxnSpPr>
          <p:spPr>
            <a:xfrm>
              <a:off x="0" y="4646363"/>
              <a:ext cx="6751164" cy="0"/>
            </a:xfrm>
            <a:prstGeom prst="straightConnector1">
              <a:avLst/>
            </a:prstGeom>
            <a:noFill/>
            <a:ln cap="flat" cmpd="sng" w="25400">
              <a:solidFill>
                <a:srgbClr val="FFFF00"/>
              </a:solidFill>
              <a:prstDash val="dot"/>
              <a:round/>
              <a:headEnd len="sm" w="sm" type="none"/>
              <a:tailEnd len="sm" w="sm" type="none"/>
            </a:ln>
          </p:spPr>
        </p:cxnSp>
        <p:sp>
          <p:nvSpPr>
            <p:cNvPr id="146" name="Google Shape;146;p4"/>
            <p:cNvSpPr/>
            <p:nvPr/>
          </p:nvSpPr>
          <p:spPr>
            <a:xfrm>
              <a:off x="2272372" y="6205647"/>
              <a:ext cx="2709827" cy="1806551"/>
            </a:xfrm>
            <a:custGeom>
              <a:rect b="b" l="l" r="r" t="t"/>
              <a:pathLst>
                <a:path extrusionOk="0" h="1806551" w="2709827">
                  <a:moveTo>
                    <a:pt x="0" y="0"/>
                  </a:moveTo>
                  <a:lnTo>
                    <a:pt x="2709827" y="0"/>
                  </a:lnTo>
                  <a:lnTo>
                    <a:pt x="2709827" y="1806551"/>
                  </a:lnTo>
                  <a:lnTo>
                    <a:pt x="0" y="1806551"/>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
            <p:cNvSpPr/>
            <p:nvPr/>
          </p:nvSpPr>
          <p:spPr>
            <a:xfrm>
              <a:off x="1110535" y="1225350"/>
              <a:ext cx="2516750" cy="1679931"/>
            </a:xfrm>
            <a:custGeom>
              <a:rect b="b" l="l" r="r" t="t"/>
              <a:pathLst>
                <a:path extrusionOk="0" h="1679931" w="2516750">
                  <a:moveTo>
                    <a:pt x="0" y="0"/>
                  </a:moveTo>
                  <a:lnTo>
                    <a:pt x="2516750" y="0"/>
                  </a:lnTo>
                  <a:lnTo>
                    <a:pt x="2516750" y="1679930"/>
                  </a:lnTo>
                  <a:lnTo>
                    <a:pt x="0" y="1679930"/>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8" name="Google Shape;148;p4"/>
          <p:cNvSpPr/>
          <p:nvPr/>
        </p:nvSpPr>
        <p:spPr>
          <a:xfrm rot="2269848">
            <a:off x="8994358" y="4230206"/>
            <a:ext cx="1571435" cy="430180"/>
          </a:xfrm>
          <a:custGeom>
            <a:rect b="b" l="l" r="r" t="t"/>
            <a:pathLst>
              <a:path extrusionOk="0" h="430180" w="1571435">
                <a:moveTo>
                  <a:pt x="0" y="0"/>
                </a:moveTo>
                <a:lnTo>
                  <a:pt x="1571435" y="0"/>
                </a:lnTo>
                <a:lnTo>
                  <a:pt x="1571435" y="430181"/>
                </a:lnTo>
                <a:lnTo>
                  <a:pt x="0" y="43018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9" name="Google Shape;149;p4"/>
          <p:cNvSpPr/>
          <p:nvPr/>
        </p:nvSpPr>
        <p:spPr>
          <a:xfrm>
            <a:off x="5085184" y="7321838"/>
            <a:ext cx="2384813" cy="652843"/>
          </a:xfrm>
          <a:custGeom>
            <a:rect b="b" l="l" r="r" t="t"/>
            <a:pathLst>
              <a:path extrusionOk="0" h="652843" w="2384813">
                <a:moveTo>
                  <a:pt x="0" y="0"/>
                </a:moveTo>
                <a:lnTo>
                  <a:pt x="2384813" y="0"/>
                </a:lnTo>
                <a:lnTo>
                  <a:pt x="2384813" y="652843"/>
                </a:lnTo>
                <a:lnTo>
                  <a:pt x="0" y="65284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4"/>
          <p:cNvSpPr txBox="1"/>
          <p:nvPr/>
        </p:nvSpPr>
        <p:spPr>
          <a:xfrm>
            <a:off x="6609971" y="3151863"/>
            <a:ext cx="2465400" cy="10083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29">
                <a:solidFill>
                  <a:srgbClr val="FFFFFF"/>
                </a:solidFill>
                <a:latin typeface="Vollkorn"/>
                <a:ea typeface="Vollkorn"/>
                <a:cs typeface="Vollkorn"/>
                <a:sym typeface="Vollkorn"/>
              </a:rPr>
              <a:t>Việt Nam </a:t>
            </a:r>
            <a:endParaRPr i="1"/>
          </a:p>
          <a:p>
            <a:pPr indent="0" lvl="0" marL="0" marR="0" rtl="0" algn="ctr">
              <a:lnSpc>
                <a:spcPct val="140014"/>
              </a:lnSpc>
              <a:spcBef>
                <a:spcPts val="0"/>
              </a:spcBef>
              <a:spcAft>
                <a:spcPts val="0"/>
              </a:spcAft>
              <a:buNone/>
            </a:pPr>
            <a:r>
              <a:rPr i="1" lang="en-US" sz="2729">
                <a:solidFill>
                  <a:srgbClr val="FFFFFF"/>
                </a:solidFill>
                <a:latin typeface="Vollkorn"/>
                <a:ea typeface="Vollkorn"/>
                <a:cs typeface="Vollkorn"/>
                <a:sym typeface="Vollkorn"/>
              </a:rPr>
              <a:t>Dân chủ Cộng hòa</a:t>
            </a:r>
            <a:endParaRPr i="1"/>
          </a:p>
        </p:txBody>
      </p:sp>
      <p:sp>
        <p:nvSpPr>
          <p:cNvPr id="151" name="Google Shape;151;p4"/>
          <p:cNvSpPr txBox="1"/>
          <p:nvPr/>
        </p:nvSpPr>
        <p:spPr>
          <a:xfrm>
            <a:off x="7613584" y="7133420"/>
            <a:ext cx="2828100" cy="10083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29">
                <a:solidFill>
                  <a:srgbClr val="FFFFFF"/>
                </a:solidFill>
                <a:latin typeface="Vollkorn"/>
                <a:ea typeface="Vollkorn"/>
                <a:cs typeface="Vollkorn"/>
                <a:sym typeface="Vollkorn"/>
              </a:rPr>
              <a:t>Chính phủ Lâm thời </a:t>
            </a:r>
            <a:endParaRPr i="1"/>
          </a:p>
          <a:p>
            <a:pPr indent="0" lvl="0" marL="0" marR="0" rtl="0" algn="ctr">
              <a:lnSpc>
                <a:spcPct val="140014"/>
              </a:lnSpc>
              <a:spcBef>
                <a:spcPts val="0"/>
              </a:spcBef>
              <a:spcAft>
                <a:spcPts val="0"/>
              </a:spcAft>
              <a:buNone/>
            </a:pPr>
            <a:r>
              <a:rPr i="1" lang="en-US" sz="2729">
                <a:solidFill>
                  <a:srgbClr val="FFFFFF"/>
                </a:solidFill>
                <a:latin typeface="Vollkorn"/>
                <a:ea typeface="Vollkorn"/>
                <a:cs typeface="Vollkorn"/>
                <a:sym typeface="Vollkorn"/>
              </a:rPr>
              <a:t>Miền Nam Việt Nam </a:t>
            </a:r>
            <a:endParaRPr i="1"/>
          </a:p>
        </p:txBody>
      </p:sp>
      <p:sp>
        <p:nvSpPr>
          <p:cNvPr id="152" name="Google Shape;152;p4"/>
          <p:cNvSpPr/>
          <p:nvPr/>
        </p:nvSpPr>
        <p:spPr>
          <a:xfrm>
            <a:off x="4213800" y="3580884"/>
            <a:ext cx="2384813" cy="652843"/>
          </a:xfrm>
          <a:custGeom>
            <a:rect b="b" l="l" r="r" t="t"/>
            <a:pathLst>
              <a:path extrusionOk="0" h="652843" w="2384813">
                <a:moveTo>
                  <a:pt x="0" y="0"/>
                </a:moveTo>
                <a:lnTo>
                  <a:pt x="2384813" y="0"/>
                </a:lnTo>
                <a:lnTo>
                  <a:pt x="2384813" y="652842"/>
                </a:lnTo>
                <a:lnTo>
                  <a:pt x="0" y="65284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4"/>
          <p:cNvSpPr/>
          <p:nvPr/>
        </p:nvSpPr>
        <p:spPr>
          <a:xfrm rot="-2078020">
            <a:off x="9508483" y="6655743"/>
            <a:ext cx="1195195" cy="327185"/>
          </a:xfrm>
          <a:custGeom>
            <a:rect b="b" l="l" r="r" t="t"/>
            <a:pathLst>
              <a:path extrusionOk="0" h="327185" w="1195195">
                <a:moveTo>
                  <a:pt x="0" y="0"/>
                </a:moveTo>
                <a:lnTo>
                  <a:pt x="1195196" y="0"/>
                </a:lnTo>
                <a:lnTo>
                  <a:pt x="1195196" y="327185"/>
                </a:lnTo>
                <a:lnTo>
                  <a:pt x="0" y="32718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54" name="Google Shape;154;p4"/>
          <p:cNvGrpSpPr/>
          <p:nvPr/>
        </p:nvGrpSpPr>
        <p:grpSpPr>
          <a:xfrm>
            <a:off x="10585152" y="4765445"/>
            <a:ext cx="2370967" cy="1747722"/>
            <a:chOff x="0" y="-47625"/>
            <a:chExt cx="800671" cy="590202"/>
          </a:xfrm>
        </p:grpSpPr>
        <p:sp>
          <p:nvSpPr>
            <p:cNvPr id="155" name="Google Shape;155;p4"/>
            <p:cNvSpPr/>
            <p:nvPr/>
          </p:nvSpPr>
          <p:spPr>
            <a:xfrm>
              <a:off x="0" y="0"/>
              <a:ext cx="800671" cy="542577"/>
            </a:xfrm>
            <a:custGeom>
              <a:rect b="b" l="l" r="r" t="t"/>
              <a:pathLst>
                <a:path extrusionOk="0" h="542577" w="800671">
                  <a:moveTo>
                    <a:pt x="166530" y="0"/>
                  </a:moveTo>
                  <a:lnTo>
                    <a:pt x="634140" y="0"/>
                  </a:lnTo>
                  <a:cubicBezTo>
                    <a:pt x="726112" y="0"/>
                    <a:pt x="800671" y="74558"/>
                    <a:pt x="800671" y="166530"/>
                  </a:cubicBezTo>
                  <a:lnTo>
                    <a:pt x="800671" y="376047"/>
                  </a:lnTo>
                  <a:cubicBezTo>
                    <a:pt x="800671" y="468019"/>
                    <a:pt x="726112" y="542577"/>
                    <a:pt x="634140" y="542577"/>
                  </a:cubicBezTo>
                  <a:lnTo>
                    <a:pt x="166530" y="542577"/>
                  </a:lnTo>
                  <a:cubicBezTo>
                    <a:pt x="74558" y="542577"/>
                    <a:pt x="0" y="468019"/>
                    <a:pt x="0" y="376047"/>
                  </a:cubicBezTo>
                  <a:lnTo>
                    <a:pt x="0" y="166530"/>
                  </a:lnTo>
                  <a:cubicBezTo>
                    <a:pt x="0" y="74558"/>
                    <a:pt x="74558" y="0"/>
                    <a:pt x="166530" y="0"/>
                  </a:cubicBezTo>
                  <a:close/>
                </a:path>
              </a:pathLst>
            </a:custGeom>
            <a:solidFill>
              <a:srgbClr val="C6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6" name="Google Shape;156;p4"/>
            <p:cNvSpPr txBox="1"/>
            <p:nvPr/>
          </p:nvSpPr>
          <p:spPr>
            <a:xfrm>
              <a:off x="0" y="-47625"/>
              <a:ext cx="800671" cy="590202"/>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1" lang="en-US" sz="1899">
                  <a:solidFill>
                    <a:srgbClr val="FFFFFF"/>
                  </a:solidFill>
                  <a:latin typeface="Vollkorn SemiBold"/>
                  <a:ea typeface="Vollkorn SemiBold"/>
                  <a:cs typeface="Vollkorn SemiBold"/>
                  <a:sym typeface="Vollkorn SemiBold"/>
                </a:rPr>
                <a:t>Hòa bình, nhưng </a:t>
              </a:r>
              <a:endParaRPr i="1"/>
            </a:p>
            <a:p>
              <a:pPr indent="0" lvl="0" marL="0" marR="0" rtl="0" algn="ctr">
                <a:lnSpc>
                  <a:spcPct val="140021"/>
                </a:lnSpc>
                <a:spcBef>
                  <a:spcPts val="0"/>
                </a:spcBef>
                <a:spcAft>
                  <a:spcPts val="0"/>
                </a:spcAft>
                <a:buNone/>
              </a:pPr>
              <a:r>
                <a:rPr b="1" i="1" lang="en-US" sz="1899">
                  <a:solidFill>
                    <a:srgbClr val="FFFFFF"/>
                  </a:solidFill>
                  <a:latin typeface="Vollkorn SemiBold"/>
                  <a:ea typeface="Vollkorn SemiBold"/>
                  <a:cs typeface="Vollkorn SemiBold"/>
                  <a:sym typeface="Vollkorn SemiBold"/>
                </a:rPr>
                <a:t>chưa thống nhất về mặt Nhà nước</a:t>
              </a:r>
              <a:endParaRPr i="1"/>
            </a:p>
          </p:txBody>
        </p:sp>
      </p:grpSp>
      <p:sp>
        <p:nvSpPr>
          <p:cNvPr id="157" name="Google Shape;157;p4"/>
          <p:cNvSpPr/>
          <p:nvPr/>
        </p:nvSpPr>
        <p:spPr>
          <a:xfrm>
            <a:off x="13983563" y="5056474"/>
            <a:ext cx="2147341" cy="2080237"/>
          </a:xfrm>
          <a:custGeom>
            <a:rect b="b" l="l" r="r" t="t"/>
            <a:pathLst>
              <a:path extrusionOk="0" h="2080237" w="2147341">
                <a:moveTo>
                  <a:pt x="0" y="0"/>
                </a:moveTo>
                <a:lnTo>
                  <a:pt x="2147341" y="0"/>
                </a:lnTo>
                <a:lnTo>
                  <a:pt x="2147341" y="2080236"/>
                </a:lnTo>
                <a:lnTo>
                  <a:pt x="0" y="2080236"/>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8" name="Google Shape;158;p4"/>
          <p:cNvSpPr txBox="1"/>
          <p:nvPr/>
        </p:nvSpPr>
        <p:spPr>
          <a:xfrm rot="-762736">
            <a:off x="14595893" y="5045733"/>
            <a:ext cx="766748" cy="47064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US" sz="2729">
                <a:solidFill>
                  <a:srgbClr val="000000"/>
                </a:solidFill>
                <a:latin typeface="Faustina SemiBold"/>
                <a:ea typeface="Faustina SemiBold"/>
                <a:cs typeface="Faustina SemiBold"/>
                <a:sym typeface="Faustina SemiBold"/>
              </a:rPr>
              <a:t>Paris</a:t>
            </a:r>
            <a:endParaRPr/>
          </a:p>
        </p:txBody>
      </p:sp>
      <p:sp>
        <p:nvSpPr>
          <p:cNvPr id="159" name="Google Shape;159;p4"/>
          <p:cNvSpPr txBox="1"/>
          <p:nvPr/>
        </p:nvSpPr>
        <p:spPr>
          <a:xfrm>
            <a:off x="14179014" y="4171431"/>
            <a:ext cx="1756500" cy="8574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i="1" lang="en-US" sz="2321">
                <a:solidFill>
                  <a:srgbClr val="FFFFFF"/>
                </a:solidFill>
                <a:latin typeface="Vollkorn"/>
                <a:ea typeface="Vollkorn"/>
                <a:cs typeface="Vollkorn"/>
                <a:sym typeface="Vollkorn"/>
              </a:rPr>
              <a:t>Chưa thi hành đầy đủ</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63" name="Shape 163"/>
        <p:cNvGrpSpPr/>
        <p:nvPr/>
      </p:nvGrpSpPr>
      <p:grpSpPr>
        <a:xfrm>
          <a:off x="0" y="0"/>
          <a:ext cx="0" cy="0"/>
          <a:chOff x="0" y="0"/>
          <a:chExt cx="0" cy="0"/>
        </a:xfrm>
      </p:grpSpPr>
      <p:sp>
        <p:nvSpPr>
          <p:cNvPr id="164" name="Google Shape;164;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5" name="Google Shape;165;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6" name="Google Shape;166;p5"/>
          <p:cNvGrpSpPr/>
          <p:nvPr/>
        </p:nvGrpSpPr>
        <p:grpSpPr>
          <a:xfrm>
            <a:off x="15027852" y="1884065"/>
            <a:ext cx="2626538" cy="1057182"/>
            <a:chOff x="0" y="0"/>
            <a:chExt cx="3502051" cy="1409575"/>
          </a:xfrm>
        </p:grpSpPr>
        <p:sp>
          <p:nvSpPr>
            <p:cNvPr id="167" name="Google Shape;167;p5"/>
            <p:cNvSpPr/>
            <p:nvPr/>
          </p:nvSpPr>
          <p:spPr>
            <a:xfrm>
              <a:off x="0"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8" name="Google Shape;168;p5"/>
            <p:cNvSpPr txBox="1"/>
            <p:nvPr/>
          </p:nvSpPr>
          <p:spPr>
            <a:xfrm>
              <a:off x="64628" y="16986"/>
              <a:ext cx="3220500" cy="12321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Hoàn thành</a:t>
              </a:r>
              <a:endParaRPr i="1" sz="900"/>
            </a:p>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 thống nhất đất nước về mặt nhà nước</a:t>
              </a:r>
              <a:endParaRPr i="1" sz="900"/>
            </a:p>
          </p:txBody>
        </p:sp>
      </p:grpSp>
      <p:sp>
        <p:nvSpPr>
          <p:cNvPr id="169" name="Google Shape;169;p5"/>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170" name="Google Shape;170;p5"/>
          <p:cNvSpPr txBox="1"/>
          <p:nvPr/>
        </p:nvSpPr>
        <p:spPr>
          <a:xfrm>
            <a:off x="1896637" y="711541"/>
            <a:ext cx="147150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grpSp>
        <p:nvGrpSpPr>
          <p:cNvPr id="171" name="Google Shape;171;p5"/>
          <p:cNvGrpSpPr/>
          <p:nvPr/>
        </p:nvGrpSpPr>
        <p:grpSpPr>
          <a:xfrm>
            <a:off x="10836579" y="4244245"/>
            <a:ext cx="3019156" cy="2209671"/>
            <a:chOff x="0" y="-57150"/>
            <a:chExt cx="795169" cy="581971"/>
          </a:xfrm>
        </p:grpSpPr>
        <p:sp>
          <p:nvSpPr>
            <p:cNvPr id="172" name="Google Shape;172;p5"/>
            <p:cNvSpPr/>
            <p:nvPr/>
          </p:nvSpPr>
          <p:spPr>
            <a:xfrm>
              <a:off x="0" y="0"/>
              <a:ext cx="795169" cy="524821"/>
            </a:xfrm>
            <a:custGeom>
              <a:rect b="b" l="l" r="r" t="t"/>
              <a:pathLst>
                <a:path extrusionOk="0" h="524821" w="795169">
                  <a:moveTo>
                    <a:pt x="130778" y="0"/>
                  </a:moveTo>
                  <a:lnTo>
                    <a:pt x="664391" y="0"/>
                  </a:lnTo>
                  <a:cubicBezTo>
                    <a:pt x="736618" y="0"/>
                    <a:pt x="795169" y="58551"/>
                    <a:pt x="795169" y="130778"/>
                  </a:cubicBezTo>
                  <a:lnTo>
                    <a:pt x="795169" y="394044"/>
                  </a:lnTo>
                  <a:cubicBezTo>
                    <a:pt x="795169" y="466270"/>
                    <a:pt x="736618" y="524821"/>
                    <a:pt x="664391" y="524821"/>
                  </a:cubicBezTo>
                  <a:lnTo>
                    <a:pt x="130778" y="524821"/>
                  </a:lnTo>
                  <a:cubicBezTo>
                    <a:pt x="58551" y="524821"/>
                    <a:pt x="0" y="466270"/>
                    <a:pt x="0" y="394044"/>
                  </a:cubicBezTo>
                  <a:lnTo>
                    <a:pt x="0" y="130778"/>
                  </a:lnTo>
                  <a:cubicBezTo>
                    <a:pt x="0" y="58551"/>
                    <a:pt x="58551" y="0"/>
                    <a:pt x="130778" y="0"/>
                  </a:cubicBezTo>
                  <a:close/>
                </a:path>
              </a:pathLst>
            </a:custGeom>
            <a:solidFill>
              <a:srgbClr val="C6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3" name="Google Shape;173;p5"/>
            <p:cNvSpPr txBox="1"/>
            <p:nvPr/>
          </p:nvSpPr>
          <p:spPr>
            <a:xfrm>
              <a:off x="0" y="-57150"/>
              <a:ext cx="795169" cy="581971"/>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1" lang="en-US" sz="2499">
                  <a:solidFill>
                    <a:srgbClr val="FFFFFF"/>
                  </a:solidFill>
                  <a:latin typeface="Vollkorn SemiBold"/>
                  <a:ea typeface="Vollkorn SemiBold"/>
                  <a:cs typeface="Vollkorn SemiBold"/>
                  <a:sym typeface="Vollkorn SemiBold"/>
                </a:rPr>
                <a:t>Hội nghị Trung ương 24 khóa III</a:t>
              </a:r>
              <a:endParaRPr i="1"/>
            </a:p>
            <a:p>
              <a:pPr indent="0" lvl="0" marL="0" marR="0" rtl="0" algn="ctr">
                <a:lnSpc>
                  <a:spcPct val="140016"/>
                </a:lnSpc>
                <a:spcBef>
                  <a:spcPts val="0"/>
                </a:spcBef>
                <a:spcAft>
                  <a:spcPts val="0"/>
                </a:spcAft>
                <a:buNone/>
              </a:pPr>
              <a:r>
                <a:rPr b="1" i="1" lang="en-US" sz="2499">
                  <a:solidFill>
                    <a:srgbClr val="FFFFFF"/>
                  </a:solidFill>
                  <a:latin typeface="Vollkorn SemiBold"/>
                  <a:ea typeface="Vollkorn SemiBold"/>
                  <a:cs typeface="Vollkorn SemiBold"/>
                  <a:sym typeface="Vollkorn SemiBold"/>
                </a:rPr>
                <a:t>(8/1975)</a:t>
              </a:r>
              <a:endParaRPr i="1"/>
            </a:p>
          </p:txBody>
        </p:sp>
      </p:grpSp>
      <p:sp>
        <p:nvSpPr>
          <p:cNvPr id="174" name="Google Shape;174;p5"/>
          <p:cNvSpPr/>
          <p:nvPr/>
        </p:nvSpPr>
        <p:spPr>
          <a:xfrm rot="5400000">
            <a:off x="11674439" y="6922440"/>
            <a:ext cx="1343437" cy="406390"/>
          </a:xfrm>
          <a:custGeom>
            <a:rect b="b" l="l" r="r" t="t"/>
            <a:pathLst>
              <a:path extrusionOk="0" h="406390" w="1343437">
                <a:moveTo>
                  <a:pt x="0" y="0"/>
                </a:moveTo>
                <a:lnTo>
                  <a:pt x="1343437" y="0"/>
                </a:lnTo>
                <a:lnTo>
                  <a:pt x="1343437" y="406390"/>
                </a:lnTo>
                <a:lnTo>
                  <a:pt x="0" y="4063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5"/>
          <p:cNvSpPr txBox="1"/>
          <p:nvPr/>
        </p:nvSpPr>
        <p:spPr>
          <a:xfrm>
            <a:off x="10281583" y="7740203"/>
            <a:ext cx="41292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Hoàn thành thống nhất nước nhà, chống âm mưu chia </a:t>
            </a:r>
            <a:r>
              <a:rPr i="1" lang="en-US" sz="2499">
                <a:solidFill>
                  <a:srgbClr val="FFFFFF"/>
                </a:solidFill>
                <a:latin typeface="Vollkorn"/>
                <a:ea typeface="Vollkorn"/>
                <a:cs typeface="Vollkorn"/>
                <a:sym typeface="Vollkorn"/>
              </a:rPr>
              <a:t>rẽ</a:t>
            </a:r>
            <a:r>
              <a:rPr i="1" lang="en-US" sz="2499">
                <a:solidFill>
                  <a:srgbClr val="FFFFFF"/>
                </a:solidFill>
                <a:latin typeface="Vollkorn"/>
                <a:ea typeface="Vollkorn"/>
                <a:cs typeface="Vollkorn"/>
                <a:sym typeface="Vollkorn"/>
              </a:rPr>
              <a:t> của</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 các thế lực thù địch</a:t>
            </a:r>
            <a:endParaRPr i="1"/>
          </a:p>
        </p:txBody>
      </p:sp>
      <p:sp>
        <p:nvSpPr>
          <p:cNvPr id="176" name="Google Shape;176;p5"/>
          <p:cNvSpPr/>
          <p:nvPr/>
        </p:nvSpPr>
        <p:spPr>
          <a:xfrm rot="-5400000">
            <a:off x="11674439" y="3597443"/>
            <a:ext cx="1343437" cy="406390"/>
          </a:xfrm>
          <a:custGeom>
            <a:rect b="b" l="l" r="r" t="t"/>
            <a:pathLst>
              <a:path extrusionOk="0" h="406390" w="1343437">
                <a:moveTo>
                  <a:pt x="1343437" y="406389"/>
                </a:moveTo>
                <a:lnTo>
                  <a:pt x="0" y="406389"/>
                </a:lnTo>
                <a:lnTo>
                  <a:pt x="0" y="0"/>
                </a:lnTo>
                <a:lnTo>
                  <a:pt x="1343437" y="0"/>
                </a:lnTo>
                <a:lnTo>
                  <a:pt x="1343437" y="406389"/>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7" name="Google Shape;177;p5"/>
          <p:cNvSpPr txBox="1"/>
          <p:nvPr/>
        </p:nvSpPr>
        <p:spPr>
          <a:xfrm>
            <a:off x="10281583" y="2258969"/>
            <a:ext cx="41292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Đưa cả nước tiến nhanh,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tiến mạnh lên chủ nghĩa xã hội</a:t>
            </a:r>
            <a:endParaRPr i="1"/>
          </a:p>
        </p:txBody>
      </p:sp>
      <p:grpSp>
        <p:nvGrpSpPr>
          <p:cNvPr id="178" name="Google Shape;178;p5"/>
          <p:cNvGrpSpPr/>
          <p:nvPr/>
        </p:nvGrpSpPr>
        <p:grpSpPr>
          <a:xfrm>
            <a:off x="667598" y="1852416"/>
            <a:ext cx="6893201" cy="8151210"/>
            <a:chOff x="0" y="0"/>
            <a:chExt cx="9190935" cy="10868280"/>
          </a:xfrm>
        </p:grpSpPr>
        <p:sp>
          <p:nvSpPr>
            <p:cNvPr id="179" name="Google Shape;179;p5"/>
            <p:cNvSpPr/>
            <p:nvPr/>
          </p:nvSpPr>
          <p:spPr>
            <a:xfrm>
              <a:off x="0" y="0"/>
              <a:ext cx="9190935" cy="10868280"/>
            </a:xfrm>
            <a:custGeom>
              <a:rect b="b" l="l" r="r" t="t"/>
              <a:pathLst>
                <a:path extrusionOk="0" h="10868280" w="9190935">
                  <a:moveTo>
                    <a:pt x="0" y="0"/>
                  </a:moveTo>
                  <a:lnTo>
                    <a:pt x="9190935" y="0"/>
                  </a:lnTo>
                  <a:lnTo>
                    <a:pt x="9190935" y="10868280"/>
                  </a:lnTo>
                  <a:lnTo>
                    <a:pt x="0" y="1086828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0" name="Google Shape;180;p5"/>
            <p:cNvCxnSpPr/>
            <p:nvPr/>
          </p:nvCxnSpPr>
          <p:spPr>
            <a:xfrm>
              <a:off x="0" y="5041445"/>
              <a:ext cx="7325218" cy="0"/>
            </a:xfrm>
            <a:prstGeom prst="straightConnector1">
              <a:avLst/>
            </a:prstGeom>
            <a:noFill/>
            <a:ln cap="flat" cmpd="sng" w="27550">
              <a:solidFill>
                <a:srgbClr val="FFFF00"/>
              </a:solidFill>
              <a:prstDash val="dot"/>
              <a:round/>
              <a:headEnd len="sm" w="sm" type="none"/>
              <a:tailEnd len="sm" w="sm" type="none"/>
            </a:ln>
          </p:spPr>
        </p:cxnSp>
        <p:sp>
          <p:nvSpPr>
            <p:cNvPr id="181" name="Google Shape;181;p5"/>
            <p:cNvSpPr/>
            <p:nvPr/>
          </p:nvSpPr>
          <p:spPr>
            <a:xfrm>
              <a:off x="2465593" y="6733316"/>
              <a:ext cx="2940245" cy="1960163"/>
            </a:xfrm>
            <a:custGeom>
              <a:rect b="b" l="l" r="r" t="t"/>
              <a:pathLst>
                <a:path extrusionOk="0" h="1960163" w="2940245">
                  <a:moveTo>
                    <a:pt x="0" y="0"/>
                  </a:moveTo>
                  <a:lnTo>
                    <a:pt x="2940245" y="0"/>
                  </a:lnTo>
                  <a:lnTo>
                    <a:pt x="2940245" y="1960163"/>
                  </a:lnTo>
                  <a:lnTo>
                    <a:pt x="0" y="1960163"/>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5"/>
            <p:cNvSpPr/>
            <p:nvPr/>
          </p:nvSpPr>
          <p:spPr>
            <a:xfrm>
              <a:off x="1204965" y="1329542"/>
              <a:ext cx="2730750" cy="1822776"/>
            </a:xfrm>
            <a:custGeom>
              <a:rect b="b" l="l" r="r" t="t"/>
              <a:pathLst>
                <a:path extrusionOk="0" h="1822776" w="2730750">
                  <a:moveTo>
                    <a:pt x="0" y="0"/>
                  </a:moveTo>
                  <a:lnTo>
                    <a:pt x="2730750" y="0"/>
                  </a:lnTo>
                  <a:lnTo>
                    <a:pt x="2730750" y="1822776"/>
                  </a:lnTo>
                  <a:lnTo>
                    <a:pt x="0" y="1822776"/>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5"/>
          <p:cNvSpPr/>
          <p:nvPr/>
        </p:nvSpPr>
        <p:spPr>
          <a:xfrm rot="-8422987">
            <a:off x="8863340" y="4511698"/>
            <a:ext cx="2070657" cy="626374"/>
          </a:xfrm>
          <a:custGeom>
            <a:rect b="b" l="l" r="r" t="t"/>
            <a:pathLst>
              <a:path extrusionOk="0" h="626374" w="2070657">
                <a:moveTo>
                  <a:pt x="2070657" y="626374"/>
                </a:moveTo>
                <a:lnTo>
                  <a:pt x="0" y="626374"/>
                </a:lnTo>
                <a:lnTo>
                  <a:pt x="0" y="0"/>
                </a:lnTo>
                <a:lnTo>
                  <a:pt x="2070657" y="0"/>
                </a:lnTo>
                <a:lnTo>
                  <a:pt x="2070657" y="626374"/>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4" name="Google Shape;184;p5"/>
          <p:cNvSpPr/>
          <p:nvPr/>
        </p:nvSpPr>
        <p:spPr>
          <a:xfrm rot="8415122">
            <a:off x="8864301" y="5871548"/>
            <a:ext cx="2070657" cy="626374"/>
          </a:xfrm>
          <a:custGeom>
            <a:rect b="b" l="l" r="r" t="t"/>
            <a:pathLst>
              <a:path extrusionOk="0" h="626374" w="2070657">
                <a:moveTo>
                  <a:pt x="2070657" y="626374"/>
                </a:moveTo>
                <a:lnTo>
                  <a:pt x="0" y="626374"/>
                </a:lnTo>
                <a:lnTo>
                  <a:pt x="0" y="0"/>
                </a:lnTo>
                <a:lnTo>
                  <a:pt x="2070657" y="0"/>
                </a:lnTo>
                <a:lnTo>
                  <a:pt x="2070657" y="626374"/>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5"/>
          <p:cNvSpPr txBox="1"/>
          <p:nvPr/>
        </p:nvSpPr>
        <p:spPr>
          <a:xfrm>
            <a:off x="4772277" y="3517021"/>
            <a:ext cx="41292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Miền Bắc tiếp tục đẩy mạnh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sự nghiệp xây dựng CNXH và hoàn thiện QHSX XHCN</a:t>
            </a:r>
            <a:endParaRPr i="1"/>
          </a:p>
        </p:txBody>
      </p:sp>
      <p:sp>
        <p:nvSpPr>
          <p:cNvPr id="186" name="Google Shape;186;p5"/>
          <p:cNvSpPr txBox="1"/>
          <p:nvPr/>
        </p:nvSpPr>
        <p:spPr>
          <a:xfrm>
            <a:off x="4772277" y="6714746"/>
            <a:ext cx="41292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Miền Nam phải đồng thời</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 tiến hành cải tạo XHCN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và xây dựng CNXH</a:t>
            </a:r>
            <a:endParaRPr i="1"/>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90" name="Shape 190"/>
        <p:cNvGrpSpPr/>
        <p:nvPr/>
      </p:nvGrpSpPr>
      <p:grpSpPr>
        <a:xfrm>
          <a:off x="0" y="0"/>
          <a:ext cx="0" cy="0"/>
          <a:chOff x="0" y="0"/>
          <a:chExt cx="0" cy="0"/>
        </a:xfrm>
      </p:grpSpPr>
      <p:sp>
        <p:nvSpPr>
          <p:cNvPr id="191" name="Google Shape;191;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3" name="Google Shape;193;p6"/>
          <p:cNvGrpSpPr/>
          <p:nvPr/>
        </p:nvGrpSpPr>
        <p:grpSpPr>
          <a:xfrm>
            <a:off x="15027852" y="1884065"/>
            <a:ext cx="2626538" cy="1180040"/>
            <a:chOff x="0" y="0"/>
            <a:chExt cx="3502051" cy="1573386"/>
          </a:xfrm>
        </p:grpSpPr>
        <p:sp>
          <p:nvSpPr>
            <p:cNvPr id="194" name="Google Shape;194;p6"/>
            <p:cNvSpPr/>
            <p:nvPr/>
          </p:nvSpPr>
          <p:spPr>
            <a:xfrm>
              <a:off x="0"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5" name="Google Shape;195;p6"/>
            <p:cNvSpPr txBox="1"/>
            <p:nvPr/>
          </p:nvSpPr>
          <p:spPr>
            <a:xfrm>
              <a:off x="64628" y="16986"/>
              <a:ext cx="32205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Hoàn thành</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 thống nhất đất nước về mặt nhà nước</a:t>
              </a:r>
              <a:endParaRPr i="1"/>
            </a:p>
          </p:txBody>
        </p:sp>
      </p:grpSp>
      <p:sp>
        <p:nvSpPr>
          <p:cNvPr id="196" name="Google Shape;196;p6"/>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197" name="Google Shape;197;p6"/>
          <p:cNvSpPr txBox="1"/>
          <p:nvPr/>
        </p:nvSpPr>
        <p:spPr>
          <a:xfrm>
            <a:off x="1896637" y="711541"/>
            <a:ext cx="147150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grpSp>
        <p:nvGrpSpPr>
          <p:cNvPr id="198" name="Google Shape;198;p6"/>
          <p:cNvGrpSpPr/>
          <p:nvPr/>
        </p:nvGrpSpPr>
        <p:grpSpPr>
          <a:xfrm>
            <a:off x="795793" y="1620061"/>
            <a:ext cx="6893201" cy="8151210"/>
            <a:chOff x="0" y="0"/>
            <a:chExt cx="9190935" cy="10868280"/>
          </a:xfrm>
        </p:grpSpPr>
        <p:sp>
          <p:nvSpPr>
            <p:cNvPr id="199" name="Google Shape;199;p6"/>
            <p:cNvSpPr/>
            <p:nvPr/>
          </p:nvSpPr>
          <p:spPr>
            <a:xfrm>
              <a:off x="0" y="0"/>
              <a:ext cx="9190935" cy="10868280"/>
            </a:xfrm>
            <a:custGeom>
              <a:rect b="b" l="l" r="r" t="t"/>
              <a:pathLst>
                <a:path extrusionOk="0" h="10868280" w="9190935">
                  <a:moveTo>
                    <a:pt x="0" y="0"/>
                  </a:moveTo>
                  <a:lnTo>
                    <a:pt x="9190935" y="0"/>
                  </a:lnTo>
                  <a:lnTo>
                    <a:pt x="9190935" y="10868280"/>
                  </a:lnTo>
                  <a:lnTo>
                    <a:pt x="0" y="1086828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0" name="Google Shape;200;p6"/>
            <p:cNvCxnSpPr/>
            <p:nvPr/>
          </p:nvCxnSpPr>
          <p:spPr>
            <a:xfrm>
              <a:off x="0" y="5041445"/>
              <a:ext cx="7325218" cy="0"/>
            </a:xfrm>
            <a:prstGeom prst="straightConnector1">
              <a:avLst/>
            </a:prstGeom>
            <a:noFill/>
            <a:ln cap="flat" cmpd="sng" w="27550">
              <a:solidFill>
                <a:srgbClr val="FFFF00"/>
              </a:solidFill>
              <a:prstDash val="dot"/>
              <a:round/>
              <a:headEnd len="sm" w="sm" type="none"/>
              <a:tailEnd len="sm" w="sm" type="none"/>
            </a:ln>
          </p:spPr>
        </p:cxnSp>
        <p:sp>
          <p:nvSpPr>
            <p:cNvPr id="201" name="Google Shape;201;p6"/>
            <p:cNvSpPr/>
            <p:nvPr/>
          </p:nvSpPr>
          <p:spPr>
            <a:xfrm>
              <a:off x="2465593" y="6733316"/>
              <a:ext cx="2940245" cy="1960163"/>
            </a:xfrm>
            <a:custGeom>
              <a:rect b="b" l="l" r="r" t="t"/>
              <a:pathLst>
                <a:path extrusionOk="0" h="1960163" w="2940245">
                  <a:moveTo>
                    <a:pt x="0" y="0"/>
                  </a:moveTo>
                  <a:lnTo>
                    <a:pt x="2940245" y="0"/>
                  </a:lnTo>
                  <a:lnTo>
                    <a:pt x="2940245" y="1960163"/>
                  </a:lnTo>
                  <a:lnTo>
                    <a:pt x="0" y="1960163"/>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6"/>
            <p:cNvSpPr/>
            <p:nvPr/>
          </p:nvSpPr>
          <p:spPr>
            <a:xfrm>
              <a:off x="1204965" y="1329542"/>
              <a:ext cx="2730750" cy="1822776"/>
            </a:xfrm>
            <a:custGeom>
              <a:rect b="b" l="l" r="r" t="t"/>
              <a:pathLst>
                <a:path extrusionOk="0" h="1822776" w="2730750">
                  <a:moveTo>
                    <a:pt x="0" y="0"/>
                  </a:moveTo>
                  <a:lnTo>
                    <a:pt x="2730750" y="0"/>
                  </a:lnTo>
                  <a:lnTo>
                    <a:pt x="2730750" y="1822776"/>
                  </a:lnTo>
                  <a:lnTo>
                    <a:pt x="0" y="1822776"/>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3" name="Google Shape;203;p6"/>
          <p:cNvSpPr/>
          <p:nvPr/>
        </p:nvSpPr>
        <p:spPr>
          <a:xfrm>
            <a:off x="8277773" y="3522272"/>
            <a:ext cx="5633765" cy="4225324"/>
          </a:xfrm>
          <a:custGeom>
            <a:rect b="b" l="l" r="r" t="t"/>
            <a:pathLst>
              <a:path extrusionOk="0" h="4225324" w="5633765">
                <a:moveTo>
                  <a:pt x="0" y="0"/>
                </a:moveTo>
                <a:lnTo>
                  <a:pt x="5633765" y="0"/>
                </a:lnTo>
                <a:lnTo>
                  <a:pt x="5633765" y="4225323"/>
                </a:lnTo>
                <a:lnTo>
                  <a:pt x="0" y="4225323"/>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4" name="Google Shape;204;p6"/>
          <p:cNvPicPr preferRelativeResize="0"/>
          <p:nvPr/>
        </p:nvPicPr>
        <p:blipFill rotWithShape="1">
          <a:blip r:embed="rId9">
            <a:alphaModFix/>
          </a:blip>
          <a:srcRect b="0" l="0" r="0" t="0"/>
          <a:stretch/>
        </p:blipFill>
        <p:spPr>
          <a:xfrm rot="-4594530">
            <a:off x="5975930" y="3499666"/>
            <a:ext cx="1018957" cy="1712533"/>
          </a:xfrm>
          <a:prstGeom prst="rect">
            <a:avLst/>
          </a:prstGeom>
          <a:noFill/>
          <a:ln>
            <a:noFill/>
          </a:ln>
        </p:spPr>
      </p:pic>
      <p:sp>
        <p:nvSpPr>
          <p:cNvPr id="205" name="Google Shape;205;p6"/>
          <p:cNvSpPr txBox="1"/>
          <p:nvPr/>
        </p:nvSpPr>
        <p:spPr>
          <a:xfrm>
            <a:off x="8277773" y="1987914"/>
            <a:ext cx="5633700" cy="1509900"/>
          </a:xfrm>
          <a:prstGeom prst="rect">
            <a:avLst/>
          </a:prstGeom>
          <a:noFill/>
          <a:ln>
            <a:noFill/>
          </a:ln>
        </p:spPr>
        <p:txBody>
          <a:bodyPr anchorCtr="0" anchor="t" bIns="0" lIns="0" spcFirstLastPara="1" rIns="0" wrap="square" tIns="0">
            <a:spAutoFit/>
          </a:bodyPr>
          <a:lstStyle/>
          <a:p>
            <a:pPr indent="0" lvl="0" marL="0" marR="0" rtl="0" algn="ctr">
              <a:lnSpc>
                <a:spcPct val="116990"/>
              </a:lnSpc>
              <a:spcBef>
                <a:spcPts val="0"/>
              </a:spcBef>
              <a:spcAft>
                <a:spcPts val="0"/>
              </a:spcAft>
              <a:buNone/>
            </a:pPr>
            <a:r>
              <a:rPr i="1" lang="en-US" sz="2937">
                <a:solidFill>
                  <a:srgbClr val="FFFFFF"/>
                </a:solidFill>
                <a:latin typeface="Vollkorn"/>
                <a:ea typeface="Vollkorn"/>
                <a:cs typeface="Vollkorn"/>
                <a:sym typeface="Vollkorn"/>
              </a:rPr>
              <a:t>Hội nghị Hiệp thương chính trị </a:t>
            </a:r>
            <a:endParaRPr i="1"/>
          </a:p>
          <a:p>
            <a:pPr indent="0" lvl="0" marL="0" marR="0" rtl="0" algn="ctr">
              <a:lnSpc>
                <a:spcPct val="116990"/>
              </a:lnSpc>
              <a:spcBef>
                <a:spcPts val="0"/>
              </a:spcBef>
              <a:spcAft>
                <a:spcPts val="0"/>
              </a:spcAft>
              <a:buNone/>
            </a:pPr>
            <a:r>
              <a:rPr i="1" lang="en-US" sz="2937">
                <a:solidFill>
                  <a:srgbClr val="FFFFFF"/>
                </a:solidFill>
                <a:latin typeface="Vollkorn"/>
                <a:ea typeface="Vollkorn"/>
                <a:cs typeface="Vollkorn"/>
                <a:sym typeface="Vollkorn"/>
              </a:rPr>
              <a:t>của hai đoàn đại biểu Bắc Nam</a:t>
            </a:r>
            <a:endParaRPr i="1"/>
          </a:p>
          <a:p>
            <a:pPr indent="0" lvl="0" marL="0" marR="0" rtl="0" algn="ctr">
              <a:lnSpc>
                <a:spcPct val="116990"/>
              </a:lnSpc>
              <a:spcBef>
                <a:spcPts val="0"/>
              </a:spcBef>
              <a:spcAft>
                <a:spcPts val="0"/>
              </a:spcAft>
              <a:buNone/>
            </a:pPr>
            <a:r>
              <a:rPr i="1" lang="en-US" sz="2937">
                <a:solidFill>
                  <a:srgbClr val="FFFFFF"/>
                </a:solidFill>
                <a:latin typeface="Vollkorn"/>
                <a:ea typeface="Vollkorn"/>
                <a:cs typeface="Vollkorn"/>
                <a:sym typeface="Vollkorn"/>
              </a:rPr>
              <a:t>15 đến 21/11/1975</a:t>
            </a:r>
            <a:endParaRPr i="1"/>
          </a:p>
        </p:txBody>
      </p:sp>
      <p:pic>
        <p:nvPicPr>
          <p:cNvPr id="206" name="Google Shape;206;p6"/>
          <p:cNvPicPr preferRelativeResize="0"/>
          <p:nvPr/>
        </p:nvPicPr>
        <p:blipFill rotWithShape="1">
          <a:blip r:embed="rId9">
            <a:alphaModFix/>
          </a:blip>
          <a:srcRect b="0" l="0" r="0" t="0"/>
          <a:stretch/>
        </p:blipFill>
        <p:spPr>
          <a:xfrm rot="-6443578">
            <a:off x="5994187" y="6392473"/>
            <a:ext cx="1018957" cy="1712533"/>
          </a:xfrm>
          <a:prstGeom prst="rect">
            <a:avLst/>
          </a:prstGeom>
          <a:noFill/>
          <a:ln>
            <a:noFill/>
          </a:ln>
        </p:spPr>
      </p:pic>
      <p:sp>
        <p:nvSpPr>
          <p:cNvPr id="207" name="Google Shape;207;p6"/>
          <p:cNvSpPr txBox="1"/>
          <p:nvPr/>
        </p:nvSpPr>
        <p:spPr>
          <a:xfrm>
            <a:off x="7473076" y="7766645"/>
            <a:ext cx="7128600" cy="1808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37">
                <a:solidFill>
                  <a:srgbClr val="FFFFFF"/>
                </a:solidFill>
                <a:latin typeface="Vollkorn"/>
                <a:ea typeface="Vollkorn"/>
                <a:cs typeface="Vollkorn"/>
                <a:sym typeface="Vollkorn"/>
              </a:rPr>
              <a:t>Nước Việt Nam, dân tộc Việt Nam là một, ... tổ chức tổng tuyển cử trên toàn lãnh thổ Việt Nam bầu ra Quốc hội chung theo nguyên tắc dân chủ, phổ thông, bình đẳng, trực tiếp và bỏ phiếu kín</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11" name="Shape 211"/>
        <p:cNvGrpSpPr/>
        <p:nvPr/>
      </p:nvGrpSpPr>
      <p:grpSpPr>
        <a:xfrm>
          <a:off x="0" y="0"/>
          <a:ext cx="0" cy="0"/>
          <a:chOff x="0" y="0"/>
          <a:chExt cx="0" cy="0"/>
        </a:xfrm>
      </p:grpSpPr>
      <p:sp>
        <p:nvSpPr>
          <p:cNvPr id="212" name="Google Shape;212;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4" name="Google Shape;214;p7"/>
          <p:cNvGrpSpPr/>
          <p:nvPr/>
        </p:nvGrpSpPr>
        <p:grpSpPr>
          <a:xfrm>
            <a:off x="15027852" y="1884065"/>
            <a:ext cx="2626538" cy="1057182"/>
            <a:chOff x="0" y="0"/>
            <a:chExt cx="3502051" cy="1409575"/>
          </a:xfrm>
        </p:grpSpPr>
        <p:sp>
          <p:nvSpPr>
            <p:cNvPr id="215" name="Google Shape;215;p7"/>
            <p:cNvSpPr/>
            <p:nvPr/>
          </p:nvSpPr>
          <p:spPr>
            <a:xfrm>
              <a:off x="0"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6" name="Google Shape;216;p7"/>
            <p:cNvSpPr txBox="1"/>
            <p:nvPr/>
          </p:nvSpPr>
          <p:spPr>
            <a:xfrm>
              <a:off x="64628" y="16986"/>
              <a:ext cx="3220500" cy="12321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Hoàn thành</a:t>
              </a:r>
              <a:endParaRPr i="1" sz="900"/>
            </a:p>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 thống nhất đất nước về mặt nhà nước</a:t>
              </a:r>
              <a:endParaRPr i="1" sz="900"/>
            </a:p>
          </p:txBody>
        </p:sp>
      </p:grpSp>
      <p:sp>
        <p:nvSpPr>
          <p:cNvPr id="217" name="Google Shape;217;p7"/>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218" name="Google Shape;218;p7"/>
          <p:cNvSpPr txBox="1"/>
          <p:nvPr/>
        </p:nvSpPr>
        <p:spPr>
          <a:xfrm>
            <a:off x="1896637" y="711541"/>
            <a:ext cx="14562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sp>
        <p:nvSpPr>
          <p:cNvPr id="219" name="Google Shape;219;p7"/>
          <p:cNvSpPr/>
          <p:nvPr/>
        </p:nvSpPr>
        <p:spPr>
          <a:xfrm>
            <a:off x="5808893" y="2315050"/>
            <a:ext cx="5917095" cy="6996965"/>
          </a:xfrm>
          <a:custGeom>
            <a:rect b="b" l="l" r="r" t="t"/>
            <a:pathLst>
              <a:path extrusionOk="0" h="6996965" w="5917095">
                <a:moveTo>
                  <a:pt x="0" y="0"/>
                </a:moveTo>
                <a:lnTo>
                  <a:pt x="5917095" y="0"/>
                </a:lnTo>
                <a:lnTo>
                  <a:pt x="5917095" y="6996965"/>
                </a:lnTo>
                <a:lnTo>
                  <a:pt x="0" y="699696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7"/>
          <p:cNvSpPr/>
          <p:nvPr/>
        </p:nvSpPr>
        <p:spPr>
          <a:xfrm>
            <a:off x="2752412" y="2141433"/>
            <a:ext cx="3332188" cy="2204756"/>
          </a:xfrm>
          <a:custGeom>
            <a:rect b="b" l="l" r="r" t="t"/>
            <a:pathLst>
              <a:path extrusionOk="0" h="2204756" w="3332188">
                <a:moveTo>
                  <a:pt x="0" y="0"/>
                </a:moveTo>
                <a:lnTo>
                  <a:pt x="3332188" y="0"/>
                </a:lnTo>
                <a:lnTo>
                  <a:pt x="3332188" y="2204756"/>
                </a:lnTo>
                <a:lnTo>
                  <a:pt x="0" y="2204756"/>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7"/>
          <p:cNvSpPr/>
          <p:nvPr/>
        </p:nvSpPr>
        <p:spPr>
          <a:xfrm>
            <a:off x="2751684" y="4499934"/>
            <a:ext cx="3332917" cy="2429326"/>
          </a:xfrm>
          <a:custGeom>
            <a:rect b="b" l="l" r="r" t="t"/>
            <a:pathLst>
              <a:path extrusionOk="0" h="2429326" w="3332917">
                <a:moveTo>
                  <a:pt x="0" y="0"/>
                </a:moveTo>
                <a:lnTo>
                  <a:pt x="3332916" y="0"/>
                </a:lnTo>
                <a:lnTo>
                  <a:pt x="3332916" y="2429326"/>
                </a:lnTo>
                <a:lnTo>
                  <a:pt x="0" y="2429326"/>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7"/>
          <p:cNvSpPr/>
          <p:nvPr/>
        </p:nvSpPr>
        <p:spPr>
          <a:xfrm>
            <a:off x="2903359" y="7081477"/>
            <a:ext cx="3030295" cy="2397300"/>
          </a:xfrm>
          <a:custGeom>
            <a:rect b="b" l="l" r="r" t="t"/>
            <a:pathLst>
              <a:path extrusionOk="0" h="2397300" w="3030295">
                <a:moveTo>
                  <a:pt x="0" y="0"/>
                </a:moveTo>
                <a:lnTo>
                  <a:pt x="3030295" y="0"/>
                </a:lnTo>
                <a:lnTo>
                  <a:pt x="3030295" y="2397300"/>
                </a:lnTo>
                <a:lnTo>
                  <a:pt x="0" y="2397300"/>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7"/>
          <p:cNvSpPr/>
          <p:nvPr/>
        </p:nvSpPr>
        <p:spPr>
          <a:xfrm>
            <a:off x="11881563" y="6578732"/>
            <a:ext cx="1878068" cy="1878068"/>
          </a:xfrm>
          <a:custGeom>
            <a:rect b="b" l="l" r="r" t="t"/>
            <a:pathLst>
              <a:path extrusionOk="0" h="1878068" w="1878068">
                <a:moveTo>
                  <a:pt x="0" y="0"/>
                </a:moveTo>
                <a:lnTo>
                  <a:pt x="1878067" y="0"/>
                </a:lnTo>
                <a:lnTo>
                  <a:pt x="1878067" y="1878068"/>
                </a:lnTo>
                <a:lnTo>
                  <a:pt x="0" y="187806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4" name="Google Shape;224;p7"/>
          <p:cNvGrpSpPr/>
          <p:nvPr/>
        </p:nvGrpSpPr>
        <p:grpSpPr>
          <a:xfrm>
            <a:off x="12218505" y="6914943"/>
            <a:ext cx="1204184" cy="953351"/>
            <a:chOff x="0" y="-95250"/>
            <a:chExt cx="436608" cy="345662"/>
          </a:xfrm>
        </p:grpSpPr>
        <p:sp>
          <p:nvSpPr>
            <p:cNvPr id="225" name="Google Shape;225;p7"/>
            <p:cNvSpPr/>
            <p:nvPr/>
          </p:nvSpPr>
          <p:spPr>
            <a:xfrm>
              <a:off x="0" y="0"/>
              <a:ext cx="436608" cy="250412"/>
            </a:xfrm>
            <a:custGeom>
              <a:rect b="b" l="l" r="r" t="t"/>
              <a:pathLst>
                <a:path extrusionOk="0" h="250412" w="436608">
                  <a:moveTo>
                    <a:pt x="125206" y="0"/>
                  </a:moveTo>
                  <a:lnTo>
                    <a:pt x="311402" y="0"/>
                  </a:lnTo>
                  <a:cubicBezTo>
                    <a:pt x="344609" y="0"/>
                    <a:pt x="376455" y="13191"/>
                    <a:pt x="399936" y="36672"/>
                  </a:cubicBezTo>
                  <a:cubicBezTo>
                    <a:pt x="423417" y="60153"/>
                    <a:pt x="436608" y="91999"/>
                    <a:pt x="436608" y="125206"/>
                  </a:cubicBezTo>
                  <a:lnTo>
                    <a:pt x="436608" y="125206"/>
                  </a:lnTo>
                  <a:cubicBezTo>
                    <a:pt x="436608" y="158413"/>
                    <a:pt x="423417" y="190259"/>
                    <a:pt x="399936" y="213740"/>
                  </a:cubicBezTo>
                  <a:cubicBezTo>
                    <a:pt x="376455" y="237221"/>
                    <a:pt x="344609" y="250412"/>
                    <a:pt x="311402" y="250412"/>
                  </a:cubicBezTo>
                  <a:lnTo>
                    <a:pt x="125206" y="250412"/>
                  </a:lnTo>
                  <a:cubicBezTo>
                    <a:pt x="91999" y="250412"/>
                    <a:pt x="60153" y="237221"/>
                    <a:pt x="36672" y="213740"/>
                  </a:cubicBezTo>
                  <a:cubicBezTo>
                    <a:pt x="13191" y="190259"/>
                    <a:pt x="0" y="158413"/>
                    <a:pt x="0" y="125206"/>
                  </a:cubicBezTo>
                  <a:lnTo>
                    <a:pt x="0" y="125206"/>
                  </a:lnTo>
                  <a:cubicBezTo>
                    <a:pt x="0" y="91999"/>
                    <a:pt x="13191" y="60153"/>
                    <a:pt x="36672" y="36672"/>
                  </a:cubicBezTo>
                  <a:cubicBezTo>
                    <a:pt x="60153" y="13191"/>
                    <a:pt x="91999" y="0"/>
                    <a:pt x="125206" y="0"/>
                  </a:cubicBezTo>
                  <a:close/>
                </a:path>
              </a:pathLst>
            </a:custGeom>
            <a:solidFill>
              <a:srgbClr val="E493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6" name="Google Shape;226;p7"/>
            <p:cNvSpPr txBox="1"/>
            <p:nvPr/>
          </p:nvSpPr>
          <p:spPr>
            <a:xfrm>
              <a:off x="0" y="-95250"/>
              <a:ext cx="436608" cy="345662"/>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i="1" lang="en-US" sz="2399">
                  <a:solidFill>
                    <a:srgbClr val="000000"/>
                  </a:solidFill>
                  <a:latin typeface="Arial"/>
                  <a:ea typeface="Arial"/>
                  <a:cs typeface="Arial"/>
                  <a:sym typeface="Arial"/>
                </a:rPr>
                <a:t>98.77%</a:t>
              </a:r>
              <a:endParaRPr i="1" sz="1200"/>
            </a:p>
          </p:txBody>
        </p:sp>
      </p:grpSp>
      <p:sp>
        <p:nvSpPr>
          <p:cNvPr id="227" name="Google Shape;227;p7"/>
          <p:cNvSpPr/>
          <p:nvPr/>
        </p:nvSpPr>
        <p:spPr>
          <a:xfrm>
            <a:off x="10679640" y="2658681"/>
            <a:ext cx="4094586" cy="2725458"/>
          </a:xfrm>
          <a:custGeom>
            <a:rect b="b" l="l" r="r" t="t"/>
            <a:pathLst>
              <a:path extrusionOk="0" h="2725458" w="4094586">
                <a:moveTo>
                  <a:pt x="0" y="0"/>
                </a:moveTo>
                <a:lnTo>
                  <a:pt x="4094586" y="0"/>
                </a:lnTo>
                <a:lnTo>
                  <a:pt x="4094586" y="2725459"/>
                </a:lnTo>
                <a:lnTo>
                  <a:pt x="0" y="2725459"/>
                </a:lnTo>
                <a:lnTo>
                  <a:pt x="0" y="0"/>
                </a:lnTo>
                <a:close/>
              </a:path>
            </a:pathLst>
          </a:custGeom>
          <a:blipFill rotWithShape="1">
            <a:blip r:embed="rId10">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8" name="Google Shape;228;p7"/>
          <p:cNvPicPr preferRelativeResize="0"/>
          <p:nvPr/>
        </p:nvPicPr>
        <p:blipFill rotWithShape="1">
          <a:blip r:embed="rId11">
            <a:alphaModFix/>
          </a:blip>
          <a:srcRect b="0" l="0" r="0" t="0"/>
          <a:stretch/>
        </p:blipFill>
        <p:spPr>
          <a:xfrm rot="-5400000">
            <a:off x="12284928" y="5467168"/>
            <a:ext cx="1071337" cy="905280"/>
          </a:xfrm>
          <a:prstGeom prst="rect">
            <a:avLst/>
          </a:prstGeom>
          <a:noFill/>
          <a:ln>
            <a:noFill/>
          </a:ln>
        </p:spPr>
      </p:pic>
      <p:sp>
        <p:nvSpPr>
          <p:cNvPr id="229" name="Google Shape;229;p7"/>
          <p:cNvSpPr txBox="1"/>
          <p:nvPr/>
        </p:nvSpPr>
        <p:spPr>
          <a:xfrm>
            <a:off x="763227" y="5346326"/>
            <a:ext cx="1711500" cy="5070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3293">
                <a:solidFill>
                  <a:srgbClr val="FFFFFF"/>
                </a:solidFill>
                <a:latin typeface="Vollkorn"/>
                <a:ea typeface="Vollkorn"/>
                <a:cs typeface="Vollkorn"/>
                <a:sym typeface="Vollkorn"/>
              </a:rPr>
              <a:t>25/4/1976</a:t>
            </a:r>
            <a:endParaRPr i="1"/>
          </a:p>
        </p:txBody>
      </p:sp>
      <p:sp>
        <p:nvSpPr>
          <p:cNvPr id="230" name="Google Shape;230;p7"/>
          <p:cNvSpPr txBox="1"/>
          <p:nvPr/>
        </p:nvSpPr>
        <p:spPr>
          <a:xfrm>
            <a:off x="10936311" y="8688641"/>
            <a:ext cx="3768600" cy="837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267">
                <a:solidFill>
                  <a:srgbClr val="FFFFFF"/>
                </a:solidFill>
                <a:latin typeface="Vollkorn"/>
                <a:ea typeface="Vollkorn"/>
                <a:cs typeface="Vollkorn"/>
                <a:sym typeface="Vollkorn"/>
              </a:rPr>
              <a:t>23 triệu cử tri bầu ra 492 đại biểu của Quốc hội thống nhất</a:t>
            </a:r>
            <a:endParaRPr i="1"/>
          </a:p>
        </p:txBody>
      </p:sp>
      <p:sp>
        <p:nvSpPr>
          <p:cNvPr id="231" name="Google Shape;231;p7"/>
          <p:cNvSpPr txBox="1"/>
          <p:nvPr/>
        </p:nvSpPr>
        <p:spPr>
          <a:xfrm>
            <a:off x="11417838" y="2084283"/>
            <a:ext cx="2618100" cy="4104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667">
                <a:solidFill>
                  <a:srgbClr val="FFFFFF"/>
                </a:solidFill>
                <a:latin typeface="Vollkorn"/>
                <a:ea typeface="Vollkorn"/>
                <a:cs typeface="Vollkorn"/>
                <a:sym typeface="Vollkorn"/>
              </a:rPr>
              <a:t>24/6 - 3/7/1976</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35" name="Shape 235"/>
        <p:cNvGrpSpPr/>
        <p:nvPr/>
      </p:nvGrpSpPr>
      <p:grpSpPr>
        <a:xfrm>
          <a:off x="0" y="0"/>
          <a:ext cx="0" cy="0"/>
          <a:chOff x="0" y="0"/>
          <a:chExt cx="0" cy="0"/>
        </a:xfrm>
      </p:grpSpPr>
      <p:sp>
        <p:nvSpPr>
          <p:cNvPr id="236" name="Google Shape;236;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37" name="Google Shape;237;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grpSp>
        <p:nvGrpSpPr>
          <p:cNvPr id="238" name="Google Shape;238;p8"/>
          <p:cNvGrpSpPr/>
          <p:nvPr/>
        </p:nvGrpSpPr>
        <p:grpSpPr>
          <a:xfrm>
            <a:off x="15027852" y="1884065"/>
            <a:ext cx="2626538" cy="1057182"/>
            <a:chOff x="0" y="0"/>
            <a:chExt cx="3502051" cy="1409575"/>
          </a:xfrm>
        </p:grpSpPr>
        <p:sp>
          <p:nvSpPr>
            <p:cNvPr id="239" name="Google Shape;239;p8"/>
            <p:cNvSpPr/>
            <p:nvPr/>
          </p:nvSpPr>
          <p:spPr>
            <a:xfrm>
              <a:off x="0"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40" name="Google Shape;240;p8"/>
            <p:cNvSpPr txBox="1"/>
            <p:nvPr/>
          </p:nvSpPr>
          <p:spPr>
            <a:xfrm>
              <a:off x="64628" y="16986"/>
              <a:ext cx="3220500" cy="12972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000">
                  <a:solidFill>
                    <a:srgbClr val="000000"/>
                  </a:solidFill>
                  <a:latin typeface="Vollkorn"/>
                  <a:ea typeface="Vollkorn"/>
                  <a:cs typeface="Vollkorn"/>
                  <a:sym typeface="Vollkorn"/>
                </a:rPr>
                <a:t>Hoàn thành</a:t>
              </a:r>
              <a:endParaRPr i="1" sz="1000"/>
            </a:p>
            <a:p>
              <a:pPr indent="0" lvl="0" marL="0" marR="0" rtl="0" algn="ctr">
                <a:lnSpc>
                  <a:spcPct val="108000"/>
                </a:lnSpc>
                <a:spcBef>
                  <a:spcPts val="0"/>
                </a:spcBef>
                <a:spcAft>
                  <a:spcPts val="0"/>
                </a:spcAft>
                <a:buNone/>
              </a:pPr>
              <a:r>
                <a:rPr i="1" lang="en-US" sz="2000">
                  <a:solidFill>
                    <a:srgbClr val="000000"/>
                  </a:solidFill>
                  <a:latin typeface="Vollkorn"/>
                  <a:ea typeface="Vollkorn"/>
                  <a:cs typeface="Vollkorn"/>
                  <a:sym typeface="Vollkorn"/>
                </a:rPr>
                <a:t> thống nhất đất nước về mặt nhà nước</a:t>
              </a:r>
              <a:endParaRPr i="1" sz="1000"/>
            </a:p>
          </p:txBody>
        </p:sp>
      </p:grpSp>
      <p:sp>
        <p:nvSpPr>
          <p:cNvPr id="241" name="Google Shape;241;p8"/>
          <p:cNvSpPr/>
          <p:nvPr/>
        </p:nvSpPr>
        <p:spPr>
          <a:xfrm>
            <a:off x="768657" y="3504585"/>
            <a:ext cx="4873548" cy="3243955"/>
          </a:xfrm>
          <a:custGeom>
            <a:rect b="b" l="l" r="r" t="t"/>
            <a:pathLst>
              <a:path extrusionOk="0" h="3243955" w="4873548">
                <a:moveTo>
                  <a:pt x="0" y="0"/>
                </a:moveTo>
                <a:lnTo>
                  <a:pt x="4873548" y="0"/>
                </a:lnTo>
                <a:lnTo>
                  <a:pt x="4873548" y="3243956"/>
                </a:lnTo>
                <a:lnTo>
                  <a:pt x="0" y="3243956"/>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42" name="Google Shape;242;p8"/>
          <p:cNvSpPr/>
          <p:nvPr/>
        </p:nvSpPr>
        <p:spPr>
          <a:xfrm>
            <a:off x="7253292" y="2538216"/>
            <a:ext cx="2937981" cy="1961102"/>
          </a:xfrm>
          <a:custGeom>
            <a:rect b="b" l="l" r="r" t="t"/>
            <a:pathLst>
              <a:path extrusionOk="0" h="1961102" w="2937981">
                <a:moveTo>
                  <a:pt x="0" y="0"/>
                </a:moveTo>
                <a:lnTo>
                  <a:pt x="2937981" y="0"/>
                </a:lnTo>
                <a:lnTo>
                  <a:pt x="2937981" y="1961102"/>
                </a:lnTo>
                <a:lnTo>
                  <a:pt x="0" y="196110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43" name="Google Shape;243;p8"/>
          <p:cNvSpPr/>
          <p:nvPr/>
        </p:nvSpPr>
        <p:spPr>
          <a:xfrm>
            <a:off x="6004794" y="3165461"/>
            <a:ext cx="885909" cy="763492"/>
          </a:xfrm>
          <a:custGeom>
            <a:rect b="b" l="l" r="r" t="t"/>
            <a:pathLst>
              <a:path extrusionOk="0" h="763492" w="885909">
                <a:moveTo>
                  <a:pt x="0" y="0"/>
                </a:moveTo>
                <a:lnTo>
                  <a:pt x="885909" y="0"/>
                </a:lnTo>
                <a:lnTo>
                  <a:pt x="885909" y="763492"/>
                </a:lnTo>
                <a:lnTo>
                  <a:pt x="0" y="76349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44" name="Google Shape;244;p8"/>
          <p:cNvSpPr txBox="1"/>
          <p:nvPr/>
        </p:nvSpPr>
        <p:spPr>
          <a:xfrm>
            <a:off x="4376462" y="1311506"/>
            <a:ext cx="9535200" cy="458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2979">
                <a:solidFill>
                  <a:srgbClr val="FFFFFF"/>
                </a:solidFill>
                <a:latin typeface="Vollkorn"/>
                <a:ea typeface="Vollkorn"/>
                <a:cs typeface="Vollkorn"/>
                <a:sym typeface="Vollkorn"/>
              </a:rPr>
              <a:t>Xây dựng chủ nghĩa xã hội và bảo vệ Tổ quốc 1975 - 1981</a:t>
            </a:r>
            <a:endParaRPr i="1" sz="1300"/>
          </a:p>
        </p:txBody>
      </p:sp>
      <p:sp>
        <p:nvSpPr>
          <p:cNvPr id="245" name="Google Shape;245;p8"/>
          <p:cNvSpPr txBox="1"/>
          <p:nvPr/>
        </p:nvSpPr>
        <p:spPr>
          <a:xfrm>
            <a:off x="1896637" y="711541"/>
            <a:ext cx="14715000" cy="504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279">
                <a:solidFill>
                  <a:srgbClr val="FFFE1F"/>
                </a:solidFill>
                <a:latin typeface="Vollkorn"/>
                <a:ea typeface="Vollkorn"/>
                <a:cs typeface="Vollkorn"/>
                <a:sym typeface="Vollkorn"/>
              </a:rPr>
              <a:t>I. Lãnh đạo cả nước xây dựng chủ nghĩa xã hội và bảo vệ Tổ quốc (1975 - 1986)</a:t>
            </a:r>
            <a:endParaRPr i="1" sz="1300"/>
          </a:p>
        </p:txBody>
      </p:sp>
      <p:sp>
        <p:nvSpPr>
          <p:cNvPr id="246" name="Google Shape;246;p8"/>
          <p:cNvSpPr txBox="1"/>
          <p:nvPr/>
        </p:nvSpPr>
        <p:spPr>
          <a:xfrm>
            <a:off x="1896336" y="2874572"/>
            <a:ext cx="2618100" cy="4413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867">
                <a:solidFill>
                  <a:srgbClr val="FFFFFF"/>
                </a:solidFill>
                <a:latin typeface="Vollkorn"/>
                <a:ea typeface="Vollkorn"/>
                <a:cs typeface="Vollkorn"/>
                <a:sym typeface="Vollkorn"/>
              </a:rPr>
              <a:t>24/6 - 3/7/1976</a:t>
            </a:r>
            <a:endParaRPr i="1" sz="1300"/>
          </a:p>
        </p:txBody>
      </p:sp>
      <p:sp>
        <p:nvSpPr>
          <p:cNvPr id="247" name="Google Shape;247;p8"/>
          <p:cNvSpPr txBox="1"/>
          <p:nvPr/>
        </p:nvSpPr>
        <p:spPr>
          <a:xfrm>
            <a:off x="823384" y="6777116"/>
            <a:ext cx="4764000" cy="948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567">
                <a:solidFill>
                  <a:srgbClr val="FFFFFF"/>
                </a:solidFill>
                <a:latin typeface="Vollkorn"/>
                <a:ea typeface="Vollkorn"/>
                <a:cs typeface="Vollkorn"/>
                <a:sym typeface="Vollkorn"/>
              </a:rPr>
              <a:t>Kỳ họp thứ nhất</a:t>
            </a:r>
            <a:endParaRPr i="1" sz="1300"/>
          </a:p>
          <a:p>
            <a:pPr indent="0" lvl="0" marL="0" marR="0" rtl="0" algn="ctr">
              <a:lnSpc>
                <a:spcPct val="140007"/>
              </a:lnSpc>
              <a:spcBef>
                <a:spcPts val="0"/>
              </a:spcBef>
              <a:spcAft>
                <a:spcPts val="0"/>
              </a:spcAft>
              <a:buNone/>
            </a:pPr>
            <a:r>
              <a:rPr i="1" lang="en-US" sz="2567">
                <a:solidFill>
                  <a:srgbClr val="FFFFFF"/>
                </a:solidFill>
                <a:latin typeface="Vollkorn"/>
                <a:ea typeface="Vollkorn"/>
                <a:cs typeface="Vollkorn"/>
                <a:sym typeface="Vollkorn"/>
              </a:rPr>
              <a:t>Quốc hội nước Việt Nam thống nhất</a:t>
            </a:r>
            <a:endParaRPr i="1" sz="1300"/>
          </a:p>
        </p:txBody>
      </p:sp>
      <p:sp>
        <p:nvSpPr>
          <p:cNvPr id="248" name="Google Shape;248;p8"/>
          <p:cNvSpPr txBox="1"/>
          <p:nvPr/>
        </p:nvSpPr>
        <p:spPr>
          <a:xfrm>
            <a:off x="9320765" y="2612527"/>
            <a:ext cx="8333700" cy="20085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567">
                <a:solidFill>
                  <a:srgbClr val="FFFFFF"/>
                </a:solidFill>
                <a:latin typeface="Vollkorn"/>
                <a:ea typeface="Vollkorn"/>
                <a:cs typeface="Vollkorn"/>
                <a:sym typeface="Vollkorn"/>
              </a:rPr>
              <a:t>Đặt tên nước</a:t>
            </a:r>
            <a:endParaRPr i="1" sz="1300"/>
          </a:p>
          <a:p>
            <a:pPr indent="0" lvl="0" marL="0" marR="0" rtl="0" algn="ctr">
              <a:lnSpc>
                <a:spcPct val="140007"/>
              </a:lnSpc>
              <a:spcBef>
                <a:spcPts val="0"/>
              </a:spcBef>
              <a:spcAft>
                <a:spcPts val="0"/>
              </a:spcAft>
              <a:buNone/>
            </a:pPr>
            <a:r>
              <a:rPr i="1" lang="en-US" sz="2567">
                <a:solidFill>
                  <a:srgbClr val="FFFFFF"/>
                </a:solidFill>
                <a:latin typeface="Vollkorn"/>
                <a:ea typeface="Vollkorn"/>
                <a:cs typeface="Vollkorn"/>
                <a:sym typeface="Vollkorn"/>
              </a:rPr>
              <a:t> “Cộng hòa xã hội chủ nghĩa Việt Nam”</a:t>
            </a:r>
            <a:endParaRPr i="1" sz="1300"/>
          </a:p>
          <a:p>
            <a:pPr indent="0" lvl="0" marL="0" marR="0" rtl="0" algn="ctr">
              <a:lnSpc>
                <a:spcPct val="140007"/>
              </a:lnSpc>
              <a:spcBef>
                <a:spcPts val="0"/>
              </a:spcBef>
              <a:spcAft>
                <a:spcPts val="0"/>
              </a:spcAft>
              <a:buNone/>
            </a:pPr>
            <a:r>
              <a:rPr i="1" lang="en-US" sz="2567">
                <a:solidFill>
                  <a:srgbClr val="FFFFFF"/>
                </a:solidFill>
                <a:latin typeface="Vollkorn"/>
                <a:ea typeface="Vollkorn"/>
                <a:cs typeface="Vollkorn"/>
                <a:sym typeface="Vollkorn"/>
              </a:rPr>
              <a:t>Thủ đô Hà Nội</a:t>
            </a:r>
            <a:endParaRPr i="1" sz="1300"/>
          </a:p>
          <a:p>
            <a:pPr indent="0" lvl="0" marL="0" marR="0" rtl="0" algn="ctr">
              <a:lnSpc>
                <a:spcPct val="140008"/>
              </a:lnSpc>
              <a:spcBef>
                <a:spcPts val="0"/>
              </a:spcBef>
              <a:spcAft>
                <a:spcPts val="0"/>
              </a:spcAft>
              <a:buNone/>
            </a:pPr>
            <a:r>
              <a:rPr i="1" lang="en-US" sz="2267">
                <a:solidFill>
                  <a:srgbClr val="FFFFFF"/>
                </a:solidFill>
                <a:latin typeface="Vollkorn"/>
                <a:ea typeface="Vollkorn"/>
                <a:cs typeface="Vollkorn"/>
                <a:sym typeface="Vollkorn"/>
              </a:rPr>
              <a:t>Đổi tên thành phố Sài Gòn thành Thành phố Hồ Chí Minh</a:t>
            </a:r>
            <a:endParaRPr i="1" sz="1300"/>
          </a:p>
        </p:txBody>
      </p:sp>
      <p:sp>
        <p:nvSpPr>
          <p:cNvPr id="249" name="Google Shape;249;p8"/>
          <p:cNvSpPr/>
          <p:nvPr/>
        </p:nvSpPr>
        <p:spPr>
          <a:xfrm>
            <a:off x="7253292" y="5206143"/>
            <a:ext cx="2066894" cy="2820449"/>
          </a:xfrm>
          <a:custGeom>
            <a:rect b="b" l="l" r="r" t="t"/>
            <a:pathLst>
              <a:path extrusionOk="0" h="2820449" w="2066894">
                <a:moveTo>
                  <a:pt x="0" y="0"/>
                </a:moveTo>
                <a:lnTo>
                  <a:pt x="2066894" y="0"/>
                </a:lnTo>
                <a:lnTo>
                  <a:pt x="2066894" y="2820449"/>
                </a:lnTo>
                <a:lnTo>
                  <a:pt x="0" y="2820449"/>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50" name="Google Shape;250;p8"/>
          <p:cNvSpPr/>
          <p:nvPr/>
        </p:nvSpPr>
        <p:spPr>
          <a:xfrm>
            <a:off x="11076069" y="5516313"/>
            <a:ext cx="1936215" cy="2471467"/>
          </a:xfrm>
          <a:custGeom>
            <a:rect b="b" l="l" r="r" t="t"/>
            <a:pathLst>
              <a:path extrusionOk="0" h="2471467" w="1936215">
                <a:moveTo>
                  <a:pt x="0" y="0"/>
                </a:moveTo>
                <a:lnTo>
                  <a:pt x="1936215" y="0"/>
                </a:lnTo>
                <a:lnTo>
                  <a:pt x="1936215" y="2471467"/>
                </a:lnTo>
                <a:lnTo>
                  <a:pt x="0" y="2471467"/>
                </a:lnTo>
                <a:lnTo>
                  <a:pt x="0" y="0"/>
                </a:lnTo>
                <a:close/>
              </a:path>
            </a:pathLst>
          </a:custGeom>
          <a:blipFill rotWithShape="1">
            <a:blip r:embed="rId9">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51" name="Google Shape;251;p8"/>
          <p:cNvSpPr/>
          <p:nvPr/>
        </p:nvSpPr>
        <p:spPr>
          <a:xfrm>
            <a:off x="14878445" y="5284532"/>
            <a:ext cx="2189174" cy="2736468"/>
          </a:xfrm>
          <a:custGeom>
            <a:rect b="b" l="l" r="r" t="t"/>
            <a:pathLst>
              <a:path extrusionOk="0" h="2736468" w="2189174">
                <a:moveTo>
                  <a:pt x="0" y="0"/>
                </a:moveTo>
                <a:lnTo>
                  <a:pt x="2189174" y="0"/>
                </a:lnTo>
                <a:lnTo>
                  <a:pt x="2189174" y="2736468"/>
                </a:lnTo>
                <a:lnTo>
                  <a:pt x="0" y="2736468"/>
                </a:lnTo>
                <a:lnTo>
                  <a:pt x="0" y="0"/>
                </a:lnTo>
                <a:close/>
              </a:path>
            </a:pathLst>
          </a:custGeom>
          <a:blipFill rotWithShape="1">
            <a:blip r:embed="rId10">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252" name="Google Shape;252;p8"/>
          <p:cNvSpPr txBox="1"/>
          <p:nvPr/>
        </p:nvSpPr>
        <p:spPr>
          <a:xfrm>
            <a:off x="7363070" y="8173943"/>
            <a:ext cx="1847400" cy="8640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39">
                <a:solidFill>
                  <a:srgbClr val="FFFFFF"/>
                </a:solidFill>
                <a:latin typeface="Vollkorn"/>
                <a:ea typeface="Vollkorn"/>
                <a:cs typeface="Vollkorn"/>
                <a:sym typeface="Vollkorn"/>
              </a:rPr>
              <a:t>Chủ tịch nước</a:t>
            </a:r>
            <a:endParaRPr i="1" sz="1300"/>
          </a:p>
          <a:p>
            <a:pPr indent="0" lvl="0" marL="0" marR="0" rtl="0" algn="ctr">
              <a:lnSpc>
                <a:spcPct val="140016"/>
              </a:lnSpc>
              <a:spcBef>
                <a:spcPts val="0"/>
              </a:spcBef>
              <a:spcAft>
                <a:spcPts val="0"/>
              </a:spcAft>
              <a:buNone/>
            </a:pPr>
            <a:r>
              <a:rPr i="1" lang="en-US" sz="2339">
                <a:solidFill>
                  <a:srgbClr val="FFFFFF"/>
                </a:solidFill>
                <a:latin typeface="Vollkorn"/>
                <a:ea typeface="Vollkorn"/>
                <a:cs typeface="Vollkorn"/>
                <a:sym typeface="Vollkorn"/>
              </a:rPr>
              <a:t>Tôn Đức Thắng</a:t>
            </a:r>
            <a:endParaRPr i="1" sz="1300"/>
          </a:p>
        </p:txBody>
      </p:sp>
      <p:sp>
        <p:nvSpPr>
          <p:cNvPr id="253" name="Google Shape;253;p8"/>
          <p:cNvSpPr txBox="1"/>
          <p:nvPr/>
        </p:nvSpPr>
        <p:spPr>
          <a:xfrm>
            <a:off x="9898668" y="8186283"/>
            <a:ext cx="4340700" cy="84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a:solidFill>
                  <a:srgbClr val="FFFFFF"/>
                </a:solidFill>
                <a:latin typeface="Vollkorn"/>
                <a:ea typeface="Vollkorn"/>
                <a:cs typeface="Vollkorn"/>
                <a:sym typeface="Vollkorn"/>
              </a:rPr>
              <a:t>Chủ tịch Ủy ban Thường vụ Quốc hội </a:t>
            </a:r>
            <a:endParaRPr i="1" sz="1300"/>
          </a:p>
          <a:p>
            <a:pPr indent="0" lvl="0" marL="0" marR="0" rtl="0" algn="ctr">
              <a:lnSpc>
                <a:spcPct val="140000"/>
              </a:lnSpc>
              <a:spcBef>
                <a:spcPts val="0"/>
              </a:spcBef>
              <a:spcAft>
                <a:spcPts val="0"/>
              </a:spcAft>
              <a:buNone/>
            </a:pPr>
            <a:r>
              <a:rPr i="1" lang="en-US" sz="2300">
                <a:solidFill>
                  <a:srgbClr val="FFFFFF"/>
                </a:solidFill>
                <a:latin typeface="Vollkorn"/>
                <a:ea typeface="Vollkorn"/>
                <a:cs typeface="Vollkorn"/>
                <a:sym typeface="Vollkorn"/>
              </a:rPr>
              <a:t>Trường Chinh</a:t>
            </a:r>
            <a:endParaRPr i="1" sz="1300"/>
          </a:p>
        </p:txBody>
      </p:sp>
      <p:sp>
        <p:nvSpPr>
          <p:cNvPr id="254" name="Google Shape;254;p8"/>
          <p:cNvSpPr txBox="1"/>
          <p:nvPr/>
        </p:nvSpPr>
        <p:spPr>
          <a:xfrm>
            <a:off x="14730294" y="8186242"/>
            <a:ext cx="2529000" cy="849000"/>
          </a:xfrm>
          <a:prstGeom prst="rect">
            <a:avLst/>
          </a:prstGeom>
          <a:noFill/>
          <a:ln>
            <a:noFill/>
          </a:ln>
        </p:spPr>
        <p:txBody>
          <a:bodyPr anchorCtr="0" anchor="t" bIns="0" lIns="0" spcFirstLastPara="1" rIns="0" wrap="square" tIns="0">
            <a:spAutoFit/>
          </a:bodyPr>
          <a:lstStyle/>
          <a:p>
            <a:pPr indent="0" lvl="0" marL="0" marR="0" rtl="0" algn="ctr">
              <a:lnSpc>
                <a:spcPct val="140033"/>
              </a:lnSpc>
              <a:spcBef>
                <a:spcPts val="0"/>
              </a:spcBef>
              <a:spcAft>
                <a:spcPts val="0"/>
              </a:spcAft>
              <a:buNone/>
            </a:pPr>
            <a:r>
              <a:rPr i="1" lang="en-US" sz="2298">
                <a:solidFill>
                  <a:srgbClr val="FFFFFF"/>
                </a:solidFill>
                <a:latin typeface="Vollkorn"/>
                <a:ea typeface="Vollkorn"/>
                <a:cs typeface="Vollkorn"/>
                <a:sym typeface="Vollkorn"/>
              </a:rPr>
              <a:t>Thủ tướng Chính Phủ</a:t>
            </a:r>
            <a:endParaRPr i="1" sz="1300"/>
          </a:p>
          <a:p>
            <a:pPr indent="0" lvl="0" marL="0" marR="0" rtl="0" algn="ctr">
              <a:lnSpc>
                <a:spcPct val="140033"/>
              </a:lnSpc>
              <a:spcBef>
                <a:spcPts val="0"/>
              </a:spcBef>
              <a:spcAft>
                <a:spcPts val="0"/>
              </a:spcAft>
              <a:buNone/>
            </a:pPr>
            <a:r>
              <a:rPr i="1" lang="en-US" sz="2298">
                <a:solidFill>
                  <a:srgbClr val="FFFFFF"/>
                </a:solidFill>
                <a:latin typeface="Vollkorn"/>
                <a:ea typeface="Vollkorn"/>
                <a:cs typeface="Vollkorn"/>
                <a:sym typeface="Vollkorn"/>
              </a:rPr>
              <a:t>Phạm Văn Đồng</a:t>
            </a:r>
            <a:endParaRPr i="1" sz="1300"/>
          </a:p>
        </p:txBody>
      </p:sp>
      <p:sp>
        <p:nvSpPr>
          <p:cNvPr id="255" name="Google Shape;255;p8"/>
          <p:cNvSpPr/>
          <p:nvPr/>
        </p:nvSpPr>
        <p:spPr>
          <a:xfrm>
            <a:off x="6004794" y="6070773"/>
            <a:ext cx="885909" cy="763492"/>
          </a:xfrm>
          <a:custGeom>
            <a:rect b="b" l="l" r="r" t="t"/>
            <a:pathLst>
              <a:path extrusionOk="0" h="763492" w="885909">
                <a:moveTo>
                  <a:pt x="0" y="0"/>
                </a:moveTo>
                <a:lnTo>
                  <a:pt x="885909" y="0"/>
                </a:lnTo>
                <a:lnTo>
                  <a:pt x="885909" y="763493"/>
                </a:lnTo>
                <a:lnTo>
                  <a:pt x="0" y="7634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9" name="Shape 259"/>
        <p:cNvGrpSpPr/>
        <p:nvPr/>
      </p:nvGrpSpPr>
      <p:grpSpPr>
        <a:xfrm>
          <a:off x="0" y="0"/>
          <a:ext cx="0" cy="0"/>
          <a:chOff x="0" y="0"/>
          <a:chExt cx="0" cy="0"/>
        </a:xfrm>
      </p:grpSpPr>
      <p:sp>
        <p:nvSpPr>
          <p:cNvPr id="260" name="Google Shape;260;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1" name="Google Shape;261;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2" name="Google Shape;262;p9"/>
          <p:cNvGrpSpPr/>
          <p:nvPr/>
        </p:nvGrpSpPr>
        <p:grpSpPr>
          <a:xfrm>
            <a:off x="15027852" y="1884065"/>
            <a:ext cx="2626538" cy="1057182"/>
            <a:chOff x="0" y="0"/>
            <a:chExt cx="3502051" cy="1409575"/>
          </a:xfrm>
        </p:grpSpPr>
        <p:sp>
          <p:nvSpPr>
            <p:cNvPr id="263" name="Google Shape;263;p9"/>
            <p:cNvSpPr/>
            <p:nvPr/>
          </p:nvSpPr>
          <p:spPr>
            <a:xfrm>
              <a:off x="0"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9"/>
            <p:cNvSpPr txBox="1"/>
            <p:nvPr/>
          </p:nvSpPr>
          <p:spPr>
            <a:xfrm>
              <a:off x="64628" y="16986"/>
              <a:ext cx="3220500" cy="12321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Hoàn thành</a:t>
              </a:r>
              <a:endParaRPr i="1" sz="900"/>
            </a:p>
            <a:p>
              <a:pPr indent="0" lvl="0" marL="0" marR="0" rtl="0" algn="ctr">
                <a:lnSpc>
                  <a:spcPct val="108000"/>
                </a:lnSpc>
                <a:spcBef>
                  <a:spcPts val="0"/>
                </a:spcBef>
                <a:spcAft>
                  <a:spcPts val="0"/>
                </a:spcAft>
                <a:buNone/>
              </a:pPr>
              <a:r>
                <a:rPr i="1" lang="en-US" sz="1900">
                  <a:solidFill>
                    <a:srgbClr val="000000"/>
                  </a:solidFill>
                  <a:latin typeface="Vollkorn"/>
                  <a:ea typeface="Vollkorn"/>
                  <a:cs typeface="Vollkorn"/>
                  <a:sym typeface="Vollkorn"/>
                </a:rPr>
                <a:t> thống nhất đất nước về mặt nhà nước</a:t>
              </a:r>
              <a:endParaRPr i="1" sz="900"/>
            </a:p>
          </p:txBody>
        </p:sp>
      </p:grpSp>
      <p:grpSp>
        <p:nvGrpSpPr>
          <p:cNvPr id="265" name="Google Shape;265;p9"/>
          <p:cNvGrpSpPr/>
          <p:nvPr/>
        </p:nvGrpSpPr>
        <p:grpSpPr>
          <a:xfrm>
            <a:off x="1534425" y="2233467"/>
            <a:ext cx="2698239" cy="2729859"/>
            <a:chOff x="0" y="-42160"/>
            <a:chExt cx="3597652" cy="3639812"/>
          </a:xfrm>
        </p:grpSpPr>
        <p:grpSp>
          <p:nvGrpSpPr>
            <p:cNvPr id="266" name="Google Shape;266;p9"/>
            <p:cNvGrpSpPr/>
            <p:nvPr/>
          </p:nvGrpSpPr>
          <p:grpSpPr>
            <a:xfrm>
              <a:off x="0" y="-42160"/>
              <a:ext cx="3597652" cy="3639812"/>
              <a:chOff x="0" y="-9525"/>
              <a:chExt cx="812800" cy="822325"/>
            </a:xfrm>
          </p:grpSpPr>
          <p:sp>
            <p:nvSpPr>
              <p:cNvPr id="267" name="Google Shape;26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8" name="Google Shape;268;p9"/>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323166"/>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69" name="Google Shape;269;p9"/>
            <p:cNvSpPr/>
            <p:nvPr/>
          </p:nvSpPr>
          <p:spPr>
            <a:xfrm>
              <a:off x="798380" y="827143"/>
              <a:ext cx="2000892" cy="1943366"/>
            </a:xfrm>
            <a:custGeom>
              <a:rect b="b" l="l" r="r" t="t"/>
              <a:pathLst>
                <a:path extrusionOk="0" h="1943366" w="2000892">
                  <a:moveTo>
                    <a:pt x="0" y="0"/>
                  </a:moveTo>
                  <a:lnTo>
                    <a:pt x="2000892" y="0"/>
                  </a:lnTo>
                  <a:lnTo>
                    <a:pt x="2000892" y="1943366"/>
                  </a:lnTo>
                  <a:lnTo>
                    <a:pt x="0" y="194336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70" name="Google Shape;270;p9"/>
          <p:cNvSpPr/>
          <p:nvPr/>
        </p:nvSpPr>
        <p:spPr>
          <a:xfrm>
            <a:off x="3411021" y="5333522"/>
            <a:ext cx="3050869" cy="3050869"/>
          </a:xfrm>
          <a:custGeom>
            <a:rect b="b" l="l" r="r" t="t"/>
            <a:pathLst>
              <a:path extrusionOk="0" h="3050869" w="3050869">
                <a:moveTo>
                  <a:pt x="0" y="0"/>
                </a:moveTo>
                <a:lnTo>
                  <a:pt x="3050869" y="0"/>
                </a:lnTo>
                <a:lnTo>
                  <a:pt x="3050869" y="3050869"/>
                </a:lnTo>
                <a:lnTo>
                  <a:pt x="0" y="305086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1" name="Google Shape;271;p9"/>
          <p:cNvSpPr/>
          <p:nvPr/>
        </p:nvSpPr>
        <p:spPr>
          <a:xfrm>
            <a:off x="8643708" y="4902951"/>
            <a:ext cx="5540616" cy="3912011"/>
          </a:xfrm>
          <a:custGeom>
            <a:rect b="b" l="l" r="r" t="t"/>
            <a:pathLst>
              <a:path extrusionOk="0" h="3912011" w="5540616">
                <a:moveTo>
                  <a:pt x="0" y="0"/>
                </a:moveTo>
                <a:lnTo>
                  <a:pt x="5540616" y="0"/>
                </a:lnTo>
                <a:lnTo>
                  <a:pt x="5540616" y="3912011"/>
                </a:lnTo>
                <a:lnTo>
                  <a:pt x="0" y="39120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2" name="Google Shape;272;p9"/>
          <p:cNvSpPr/>
          <p:nvPr/>
        </p:nvSpPr>
        <p:spPr>
          <a:xfrm>
            <a:off x="12188599" y="5143500"/>
            <a:ext cx="6099401" cy="3430913"/>
          </a:xfrm>
          <a:custGeom>
            <a:rect b="b" l="l" r="r" t="t"/>
            <a:pathLst>
              <a:path extrusionOk="0" h="3430913" w="6099401">
                <a:moveTo>
                  <a:pt x="0" y="0"/>
                </a:moveTo>
                <a:lnTo>
                  <a:pt x="6099401" y="0"/>
                </a:lnTo>
                <a:lnTo>
                  <a:pt x="6099401" y="3430913"/>
                </a:lnTo>
                <a:lnTo>
                  <a:pt x="0" y="343091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3" name="Google Shape;273;p9"/>
          <p:cNvSpPr/>
          <p:nvPr/>
        </p:nvSpPr>
        <p:spPr>
          <a:xfrm>
            <a:off x="7052798" y="5658503"/>
            <a:ext cx="2400907" cy="2400907"/>
          </a:xfrm>
          <a:custGeom>
            <a:rect b="b" l="l" r="r" t="t"/>
            <a:pathLst>
              <a:path extrusionOk="0" h="2400907" w="2400907">
                <a:moveTo>
                  <a:pt x="0" y="0"/>
                </a:moveTo>
                <a:lnTo>
                  <a:pt x="2400906" y="0"/>
                </a:lnTo>
                <a:lnTo>
                  <a:pt x="2400906" y="2400907"/>
                </a:lnTo>
                <a:lnTo>
                  <a:pt x="0" y="2400907"/>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4" name="Google Shape;274;p9"/>
          <p:cNvSpPr txBox="1"/>
          <p:nvPr/>
        </p:nvSpPr>
        <p:spPr>
          <a:xfrm>
            <a:off x="4376462" y="1311506"/>
            <a:ext cx="95352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Xây dựng chủ nghĩa xã hội và bảo vệ Tổ quốc 1975 - 1981</a:t>
            </a:r>
            <a:endParaRPr i="1"/>
          </a:p>
        </p:txBody>
      </p:sp>
      <p:sp>
        <p:nvSpPr>
          <p:cNvPr id="275" name="Google Shape;275;p9"/>
          <p:cNvSpPr txBox="1"/>
          <p:nvPr/>
        </p:nvSpPr>
        <p:spPr>
          <a:xfrm>
            <a:off x="1896637" y="711541"/>
            <a:ext cx="145212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FFFE1F"/>
                </a:solidFill>
                <a:latin typeface="Vollkorn"/>
                <a:ea typeface="Vollkorn"/>
                <a:cs typeface="Vollkorn"/>
                <a:sym typeface="Vollkorn"/>
              </a:rPr>
              <a:t>I. Lãnh đạo cả nước xây dựng chủ nghĩa xã hội và bảo vệ Tổ quốc (1975 - 1986)</a:t>
            </a:r>
            <a:endParaRPr i="1"/>
          </a:p>
        </p:txBody>
      </p:sp>
      <p:sp>
        <p:nvSpPr>
          <p:cNvPr id="276" name="Google Shape;276;p9"/>
          <p:cNvSpPr txBox="1"/>
          <p:nvPr/>
        </p:nvSpPr>
        <p:spPr>
          <a:xfrm>
            <a:off x="4376462" y="3411935"/>
            <a:ext cx="8990400" cy="4308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2799">
                <a:solidFill>
                  <a:srgbClr val="FFFFFF"/>
                </a:solidFill>
                <a:latin typeface="Vollkorn"/>
                <a:ea typeface="Vollkorn"/>
                <a:cs typeface="Vollkorn"/>
                <a:sym typeface="Vollkorn"/>
              </a:rPr>
              <a:t>Chủ trương thống nhất các tổ chức chính trị - xã hội với tên gọi mới</a:t>
            </a:r>
            <a:endParaRPr i="1"/>
          </a:p>
        </p:txBody>
      </p:sp>
      <p:sp>
        <p:nvSpPr>
          <p:cNvPr id="277" name="Google Shape;277;p9"/>
          <p:cNvSpPr txBox="1"/>
          <p:nvPr/>
        </p:nvSpPr>
        <p:spPr>
          <a:xfrm>
            <a:off x="3411021" y="8356658"/>
            <a:ext cx="3051000" cy="8790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Mặt trận</a:t>
            </a:r>
            <a:endParaRPr i="1"/>
          </a:p>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 Tổ quốc Việt Nam </a:t>
            </a:r>
            <a:endParaRPr i="1"/>
          </a:p>
        </p:txBody>
      </p:sp>
      <p:sp>
        <p:nvSpPr>
          <p:cNvPr id="278" name="Google Shape;278;p9"/>
          <p:cNvSpPr txBox="1"/>
          <p:nvPr/>
        </p:nvSpPr>
        <p:spPr>
          <a:xfrm>
            <a:off x="6918882" y="6350409"/>
            <a:ext cx="2725800" cy="1240800"/>
          </a:xfrm>
          <a:prstGeom prst="rect">
            <a:avLst/>
          </a:prstGeom>
          <a:noFill/>
          <a:ln>
            <a:noFill/>
          </a:ln>
        </p:spPr>
        <p:txBody>
          <a:bodyPr anchorCtr="0" anchor="t" bIns="0" lIns="0" spcFirstLastPara="1" rIns="0" wrap="square" tIns="0">
            <a:spAutoFit/>
          </a:bodyPr>
          <a:lstStyle/>
          <a:p>
            <a:pPr indent="0" lvl="0" marL="0" marR="0" rtl="0" algn="ctr">
              <a:lnSpc>
                <a:spcPct val="138013"/>
              </a:lnSpc>
              <a:spcBef>
                <a:spcPts val="0"/>
              </a:spcBef>
              <a:spcAft>
                <a:spcPts val="0"/>
              </a:spcAft>
              <a:buNone/>
            </a:pPr>
            <a:r>
              <a:rPr i="1" lang="en-US" sz="2144">
                <a:solidFill>
                  <a:srgbClr val="000000"/>
                </a:solidFill>
                <a:latin typeface="Vollkorn"/>
                <a:ea typeface="Vollkorn"/>
                <a:cs typeface="Vollkorn"/>
                <a:sym typeface="Vollkorn"/>
              </a:rPr>
              <a:t>Đoàn Thanh niên </a:t>
            </a:r>
            <a:endParaRPr i="1"/>
          </a:p>
          <a:p>
            <a:pPr indent="0" lvl="0" marL="0" marR="0" rtl="0" algn="ctr">
              <a:lnSpc>
                <a:spcPct val="138013"/>
              </a:lnSpc>
              <a:spcBef>
                <a:spcPts val="0"/>
              </a:spcBef>
              <a:spcAft>
                <a:spcPts val="0"/>
              </a:spcAft>
              <a:buNone/>
            </a:pPr>
            <a:r>
              <a:rPr i="1" lang="en-US" sz="2144">
                <a:solidFill>
                  <a:srgbClr val="000000"/>
                </a:solidFill>
                <a:latin typeface="Vollkorn"/>
                <a:ea typeface="Vollkorn"/>
                <a:cs typeface="Vollkorn"/>
                <a:sym typeface="Vollkorn"/>
              </a:rPr>
              <a:t>Lao động</a:t>
            </a:r>
            <a:endParaRPr i="1"/>
          </a:p>
          <a:p>
            <a:pPr indent="0" lvl="0" marL="0" marR="0" rtl="0" algn="ctr">
              <a:lnSpc>
                <a:spcPct val="138013"/>
              </a:lnSpc>
              <a:spcBef>
                <a:spcPts val="0"/>
              </a:spcBef>
              <a:spcAft>
                <a:spcPts val="0"/>
              </a:spcAft>
              <a:buNone/>
            </a:pPr>
            <a:r>
              <a:rPr i="1" lang="en-US" sz="2144">
                <a:solidFill>
                  <a:srgbClr val="000000"/>
                </a:solidFill>
                <a:latin typeface="Vollkorn"/>
                <a:ea typeface="Vollkorn"/>
                <a:cs typeface="Vollkorn"/>
                <a:sym typeface="Vollkorn"/>
              </a:rPr>
              <a:t> Hồ Chí Minh </a:t>
            </a:r>
            <a:endParaRPr i="1"/>
          </a:p>
        </p:txBody>
      </p:sp>
      <p:sp>
        <p:nvSpPr>
          <p:cNvPr id="279" name="Google Shape;279;p9"/>
          <p:cNvSpPr txBox="1"/>
          <p:nvPr/>
        </p:nvSpPr>
        <p:spPr>
          <a:xfrm>
            <a:off x="9888581" y="8356658"/>
            <a:ext cx="3051000" cy="8790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Tổng Công đoàn</a:t>
            </a:r>
            <a:endParaRPr i="1"/>
          </a:p>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Việt Nam </a:t>
            </a:r>
            <a:endParaRPr i="1"/>
          </a:p>
        </p:txBody>
      </p:sp>
      <p:sp>
        <p:nvSpPr>
          <p:cNvPr id="280" name="Google Shape;280;p9"/>
          <p:cNvSpPr txBox="1"/>
          <p:nvPr/>
        </p:nvSpPr>
        <p:spPr>
          <a:xfrm>
            <a:off x="13366841" y="8356658"/>
            <a:ext cx="3051000" cy="8790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Hội Liên hiệp </a:t>
            </a:r>
            <a:endParaRPr i="1"/>
          </a:p>
          <a:p>
            <a:pPr indent="0" lvl="0" marL="0" marR="0" rtl="0" algn="ctr">
              <a:lnSpc>
                <a:spcPct val="137958"/>
              </a:lnSpc>
              <a:spcBef>
                <a:spcPts val="0"/>
              </a:spcBef>
              <a:spcAft>
                <a:spcPts val="0"/>
              </a:spcAft>
              <a:buNone/>
            </a:pPr>
            <a:r>
              <a:rPr i="1" lang="en-US" sz="2400">
                <a:solidFill>
                  <a:srgbClr val="FFFFFF"/>
                </a:solidFill>
                <a:latin typeface="Vollkorn"/>
                <a:ea typeface="Vollkorn"/>
                <a:cs typeface="Vollkorn"/>
                <a:sym typeface="Vollkorn"/>
              </a:rPr>
              <a:t>Phụ nữ Việt Nam </a:t>
            </a:r>
            <a:endParaRPr i="1"/>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